
<file path=[Content_Types].xml><?xml version="1.0" encoding="utf-8"?>
<Types xmlns="http://schemas.openxmlformats.org/package/2006/content-types">
  <Default Extension="xml" ContentType="application/xml"/>
  <Default Extension="jpg" ContentType="image/jpeg"/>
  <Default Extension="m4v"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774238"/>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io Samalo"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130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idx="1">
    <p:pos x="6000" y="0"/>
    <p:text>also this</p:text>
  </p:cm>
</p:cmLst>
</file>

<file path=ppt/comments/comment2.xml><?xml version="1.0" encoding="utf-8"?>
<p:cmLst xmlns:a="http://schemas.openxmlformats.org/drawingml/2006/main" xmlns:r="http://schemas.openxmlformats.org/officeDocument/2006/relationships" xmlns:p="http://schemas.openxmlformats.org/presentationml/2006/main">
  <p:cm authorId="0" idx="2">
    <p:pos x="6000" y="0"/>
    <p:text>please edit lol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3" name="Shape 3"/>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lstStyle>
            <a:lvl1pPr marL="0" marR="0" indent="0" algn="l" rtl="0">
              <a:spcBef>
                <a:spcPts val="0"/>
              </a:spcBef>
              <a:defRPr sz="1800" b="0" i="0" u="none" strike="noStrike" cap="none" baseline="0">
                <a:solidFill>
                  <a:schemeClr val="dk1"/>
                </a:solidFill>
                <a:latin typeface="Arial"/>
                <a:ea typeface="Arial"/>
                <a:cs typeface="Arial"/>
                <a:sym typeface="Arial"/>
              </a:defRPr>
            </a:lvl1pPr>
            <a:lvl2pPr marL="0" marR="0" indent="0" algn="l" rtl="0">
              <a:spcBef>
                <a:spcPts val="0"/>
              </a:spcBef>
              <a:defRPr sz="1800" b="0" i="0" u="none" strike="noStrike" cap="none" baseline="0">
                <a:solidFill>
                  <a:schemeClr val="dk1"/>
                </a:solidFill>
                <a:latin typeface="Arial"/>
                <a:ea typeface="Arial"/>
                <a:cs typeface="Arial"/>
                <a:sym typeface="Arial"/>
              </a:defRPr>
            </a:lvl2pPr>
            <a:lvl3pPr marL="0" marR="0" indent="0" algn="l" rtl="0">
              <a:spcBef>
                <a:spcPts val="0"/>
              </a:spcBef>
              <a:defRPr sz="1800" b="0" i="0" u="none" strike="noStrike" cap="none" baseline="0">
                <a:solidFill>
                  <a:schemeClr val="dk1"/>
                </a:solidFill>
                <a:latin typeface="Arial"/>
                <a:ea typeface="Arial"/>
                <a:cs typeface="Arial"/>
                <a:sym typeface="Arial"/>
              </a:defRPr>
            </a:lvl3pPr>
            <a:lvl4pPr marL="0" marR="0" indent="0" algn="l" rtl="0">
              <a:spcBef>
                <a:spcPts val="0"/>
              </a:spcBef>
              <a:defRPr sz="1800" b="0" i="0" u="none" strike="noStrike" cap="none" baseline="0">
                <a:solidFill>
                  <a:schemeClr val="dk1"/>
                </a:solidFill>
                <a:latin typeface="Arial"/>
                <a:ea typeface="Arial"/>
                <a:cs typeface="Arial"/>
                <a:sym typeface="Arial"/>
              </a:defRPr>
            </a:lvl4pPr>
            <a:lvl5pPr marL="0" marR="0" indent="0" algn="l" rtl="0">
              <a:spcBef>
                <a:spcPts val="0"/>
              </a:spcBef>
              <a:defRPr sz="1800" b="0" i="0" u="none" strike="noStrike" cap="none" baseline="0">
                <a:solidFill>
                  <a:schemeClr val="dk1"/>
                </a:solidFill>
                <a:latin typeface="Arial"/>
                <a:ea typeface="Arial"/>
                <a:cs typeface="Arial"/>
                <a:sym typeface="Arial"/>
              </a:defRPr>
            </a:lvl5pPr>
            <a:lvl6pPr marL="0" marR="0" indent="0" algn="l" rtl="0">
              <a:spcBef>
                <a:spcPts val="0"/>
              </a:spcBef>
              <a:defRPr sz="1800" b="0" i="0" u="none" strike="noStrike" cap="none" baseline="0">
                <a:solidFill>
                  <a:schemeClr val="dk1"/>
                </a:solidFill>
                <a:latin typeface="Arial"/>
                <a:ea typeface="Arial"/>
                <a:cs typeface="Arial"/>
                <a:sym typeface="Arial"/>
              </a:defRPr>
            </a:lvl6pPr>
            <a:lvl7pPr marL="0" marR="0" indent="0" algn="l" rtl="0">
              <a:spcBef>
                <a:spcPts val="0"/>
              </a:spcBef>
              <a:defRPr sz="1800" b="0" i="0" u="none" strike="noStrike" cap="none" baseline="0">
                <a:solidFill>
                  <a:schemeClr val="dk1"/>
                </a:solidFill>
                <a:latin typeface="Arial"/>
                <a:ea typeface="Arial"/>
                <a:cs typeface="Arial"/>
                <a:sym typeface="Arial"/>
              </a:defRPr>
            </a:lvl7pPr>
            <a:lvl8pPr marL="0" marR="0" indent="0" algn="l" rtl="0">
              <a:spcBef>
                <a:spcPts val="0"/>
              </a:spcBef>
              <a:defRPr sz="1800" b="0" i="0" u="none" strike="noStrike" cap="none" baseline="0">
                <a:solidFill>
                  <a:schemeClr val="dk1"/>
                </a:solidFill>
                <a:latin typeface="Arial"/>
                <a:ea typeface="Arial"/>
                <a:cs typeface="Arial"/>
                <a:sym typeface="Arial"/>
              </a:defRPr>
            </a:lvl8pPr>
            <a:lvl9pPr marL="0" marR="0" indent="0" algn="l" rtl="0">
              <a:spcBef>
                <a:spcPts val="0"/>
              </a:spcBef>
              <a:defRPr sz="1800" b="0" i="0" u="none" strike="noStrike" cap="none" baseline="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8452912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646612"/>
            <a:ext cx="5029199" cy="4114800"/>
          </a:xfrm>
          <a:prstGeom prst="rect">
            <a:avLst/>
          </a:prstGeom>
          <a:noFill/>
          <a:ln>
            <a:noFill/>
          </a:ln>
        </p:spPr>
        <p:txBody>
          <a:bodyPr lIns="90475" tIns="44450" rIns="90475" bIns="44450" anchor="t"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SLIDE 1</a:t>
            </a: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60" name="Shape 60"/>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8" name="Shape 148"/>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a:t>Now we are going to look at the system design of our automatic retrieval system.</a:t>
            </a:r>
          </a:p>
          <a:p>
            <a:pPr marL="0" marR="0" lvl="0" indent="0" algn="l" rtl="0">
              <a:spcBef>
                <a:spcPts val="0"/>
              </a:spcBef>
              <a:buClr>
                <a:schemeClr val="dk1"/>
              </a:buClr>
              <a:buSzPct val="25000"/>
              <a:buFont typeface="Arial"/>
              <a:buNone/>
            </a:pPr>
            <a:r>
              <a:rPr lang="en-US"/>
              <a:t>It contains three main parts: </a:t>
            </a:r>
          </a:p>
          <a:p>
            <a:pPr marL="457200" marR="0" lvl="0" indent="-228600" algn="l" rtl="0">
              <a:spcBef>
                <a:spcPts val="0"/>
              </a:spcBef>
              <a:buAutoNum type="arabicPeriod"/>
            </a:pPr>
            <a:r>
              <a:rPr lang="en-US"/>
              <a:t>hardware</a:t>
            </a:r>
          </a:p>
          <a:p>
            <a:pPr marL="457200" marR="0" lvl="0" indent="-228600" algn="l" rtl="0">
              <a:spcBef>
                <a:spcPts val="0"/>
              </a:spcBef>
              <a:buAutoNum type="arabicPeriod"/>
            </a:pPr>
            <a:r>
              <a:rPr lang="en-US"/>
              <a:t>software</a:t>
            </a:r>
          </a:p>
          <a:p>
            <a:pPr marL="457200" marR="0" lvl="0" indent="-228600" algn="l" rtl="0">
              <a:spcBef>
                <a:spcPts val="0"/>
              </a:spcBef>
              <a:buAutoNum type="arabicPeriod"/>
            </a:pPr>
            <a:r>
              <a:rPr lang="en-US"/>
              <a:t>and UI </a:t>
            </a:r>
          </a:p>
          <a:p>
            <a:pPr marR="0" algn="l" rtl="0">
              <a:spcBef>
                <a:spcPts val="0"/>
              </a:spcBef>
              <a:buNone/>
            </a:pPr>
            <a:endParaRPr/>
          </a:p>
          <a:p>
            <a:pPr marR="0" lvl="0" algn="l" rtl="0">
              <a:spcBef>
                <a:spcPts val="0"/>
              </a:spcBef>
              <a:buNone/>
            </a:pPr>
            <a:r>
              <a:rPr lang="en-US"/>
              <a:t>In the next slide, I will show you a video of how the system works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1413" y="849313"/>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Bring the animation in a flash drive </a:t>
            </a:r>
          </a:p>
          <a:p>
            <a:pPr marL="0" marR="0" lvl="0" indent="0" algn="l" rtl="0">
              <a:spcBef>
                <a:spcPts val="0"/>
              </a:spcBef>
              <a:buClr>
                <a:schemeClr val="dk1"/>
              </a:buClr>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a:t>Next we are going look on the hardware part in more detail.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457200" marR="0" lvl="0" indent="-228600" algn="l" rtl="0">
              <a:spcBef>
                <a:spcPts val="0"/>
              </a:spcBef>
              <a:buClr>
                <a:schemeClr val="dk1"/>
              </a:buClr>
              <a:buSzPct val="25000"/>
              <a:buFont typeface="Arial"/>
              <a:buNone/>
            </a:pPr>
            <a:r>
              <a:rPr lang="en-US"/>
              <a:t>The hardware of our system has 4 main components :</a:t>
            </a:r>
          </a:p>
          <a:p>
            <a:pPr marL="457200" marR="0" lvl="0" indent="-228600" algn="l" rtl="0">
              <a:spcBef>
                <a:spcPts val="0"/>
              </a:spcBef>
              <a:buClr>
                <a:schemeClr val="dk1"/>
              </a:buClr>
              <a:buFont typeface="Arial"/>
              <a:buNone/>
            </a:pPr>
            <a:endParaRPr/>
          </a:p>
          <a:p>
            <a:pPr marL="457200" marR="0" lvl="0" indent="-228600" algn="l" rtl="0">
              <a:spcBef>
                <a:spcPts val="0"/>
              </a:spcBef>
              <a:buClr>
                <a:schemeClr val="dk1"/>
              </a:buClr>
              <a:buSzPct val="25000"/>
              <a:buFont typeface="Arial"/>
              <a:buNone/>
            </a:pPr>
            <a:r>
              <a:rPr lang="en-US"/>
              <a:t>The XYZ frame </a:t>
            </a:r>
          </a:p>
          <a:p>
            <a:pPr marL="457200" marR="0" lvl="0" indent="-228600" algn="l" rtl="0">
              <a:spcBef>
                <a:spcPts val="0"/>
              </a:spcBef>
              <a:buClr>
                <a:schemeClr val="dk1"/>
              </a:buClr>
              <a:buSzPct val="25000"/>
              <a:buFont typeface="Arial"/>
              <a:buNone/>
            </a:pPr>
            <a:r>
              <a:rPr lang="en-US"/>
              <a:t>a Robotic Arm</a:t>
            </a:r>
          </a:p>
          <a:p>
            <a:pPr marL="457200" marR="0" lvl="0" indent="-228600" algn="l" rtl="0">
              <a:spcBef>
                <a:spcPts val="0"/>
              </a:spcBef>
              <a:buClr>
                <a:schemeClr val="dk1"/>
              </a:buClr>
              <a:buSzPct val="25000"/>
              <a:buFont typeface="Arial"/>
              <a:buNone/>
            </a:pPr>
            <a:r>
              <a:rPr lang="en-US"/>
              <a:t>A gripping mechanism </a:t>
            </a:r>
          </a:p>
          <a:p>
            <a:pPr marL="457200" marR="0" lvl="0" indent="-228600" algn="l" rtl="0">
              <a:spcBef>
                <a:spcPts val="0"/>
              </a:spcBef>
              <a:buClr>
                <a:schemeClr val="dk1"/>
              </a:buClr>
              <a:buSzPct val="25000"/>
              <a:buFont typeface="Arial"/>
              <a:buNone/>
            </a:pPr>
            <a:r>
              <a:rPr lang="en-US"/>
              <a:t>and a kinect sensor to perfrom image processing </a:t>
            </a:r>
          </a:p>
          <a:p>
            <a:pPr marL="22860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
            </a:r>
            <a:br>
              <a:rPr lang="en-US" sz="1800" b="0" i="0" u="none" strike="noStrike" cap="none" baseline="0">
                <a:solidFill>
                  <a:schemeClr val="dk1"/>
                </a:solidFill>
                <a:latin typeface="Arial"/>
                <a:ea typeface="Arial"/>
                <a:cs typeface="Arial"/>
                <a:sym typeface="Arial"/>
              </a:rPr>
            </a:br>
            <a:r>
              <a:rPr lang="en-US" sz="1800" b="0" i="0" u="none" strike="noStrike" cap="none" baseline="0">
                <a:solidFill>
                  <a:schemeClr val="dk1"/>
                </a:solidFill>
                <a:latin typeface="Arial"/>
                <a:ea typeface="Arial"/>
                <a:cs typeface="Arial"/>
                <a:sym typeface="Arial"/>
              </a:rPr>
              <a:t>	</a:t>
            </a:r>
          </a:p>
        </p:txBody>
      </p:sp>
      <p:sp>
        <p:nvSpPr>
          <p:cNvPr id="176" name="Shape 176"/>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457200" marR="0" lvl="0" indent="-228600" algn="l" rtl="0">
              <a:spcBef>
                <a:spcPts val="0"/>
              </a:spcBef>
              <a:buClr>
                <a:schemeClr val="dk1"/>
              </a:buClr>
              <a:buSzPct val="25000"/>
              <a:buFont typeface="Arial"/>
              <a:buNone/>
            </a:pPr>
            <a:r>
              <a:rPr lang="en-US"/>
              <a:t>There are three motors that are responsible for the movements in the X Y and Z. </a:t>
            </a:r>
          </a:p>
          <a:p>
            <a:pPr marL="457200" marR="0" lvl="0" indent="-228600" algn="l" rtl="0">
              <a:spcBef>
                <a:spcPts val="0"/>
              </a:spcBef>
              <a:buClr>
                <a:schemeClr val="dk1"/>
              </a:buClr>
              <a:buSzPct val="25000"/>
              <a:buFont typeface="Arial"/>
              <a:buNone/>
            </a:pPr>
            <a:r>
              <a:rPr lang="en-US"/>
              <a:t>X and Y are using belt, and the Z is using a rack and pinion.</a:t>
            </a:r>
          </a:p>
          <a:p>
            <a:pPr marL="457200" marR="0" lvl="0" indent="-228600" algn="l" rtl="0">
              <a:spcBef>
                <a:spcPts val="0"/>
              </a:spcBef>
              <a:buClr>
                <a:schemeClr val="dk1"/>
              </a:buClr>
              <a:buFont typeface="Arial"/>
              <a:buNone/>
            </a:pPr>
            <a:endParaRPr/>
          </a:p>
          <a:p>
            <a:pPr marL="228600" marR="0" lvl="0" indent="0" algn="l" rtl="0">
              <a:spcBef>
                <a:spcPts val="0"/>
              </a:spcBef>
              <a:buClr>
                <a:schemeClr val="dk1"/>
              </a:buClr>
              <a:buSzPct val="25000"/>
              <a:buFont typeface="Arial"/>
              <a:buNone/>
            </a:pPr>
            <a:r>
              <a:rPr lang="en-US"/>
              <a:t>Also, </a:t>
            </a:r>
          </a:p>
          <a:p>
            <a:pPr marL="228600" marR="0" lvl="0" indent="0" algn="l" rtl="0">
              <a:spcBef>
                <a:spcPts val="0"/>
              </a:spcBef>
              <a:buClr>
                <a:schemeClr val="dk1"/>
              </a:buClr>
              <a:buSzPct val="25000"/>
              <a:buFont typeface="Arial"/>
              <a:buNone/>
            </a:pPr>
            <a:r>
              <a:rPr lang="en-US"/>
              <a:t>We mounted a kinect sensor on our system in order to detect the object we want to retrieve and find its location</a:t>
            </a:r>
          </a:p>
          <a:p>
            <a:pPr marL="457200" marR="0" lvl="0" indent="-228600" algn="l" rtl="0">
              <a:spcBef>
                <a:spcPts val="0"/>
              </a:spcBef>
              <a:buClr>
                <a:schemeClr val="dk1"/>
              </a:buClr>
              <a:buFont typeface="Arial"/>
              <a:buNone/>
            </a:pPr>
            <a:endParaRPr/>
          </a:p>
          <a:p>
            <a:pPr marL="457200" marR="0" lvl="0" indent="-228600" algn="l" rtl="0">
              <a:spcBef>
                <a:spcPts val="0"/>
              </a:spcBef>
              <a:buClr>
                <a:schemeClr val="dk1"/>
              </a:buClr>
              <a:buFont typeface="Arial"/>
              <a:buNone/>
            </a:pPr>
            <a:endParaRPr/>
          </a:p>
        </p:txBody>
      </p:sp>
      <p:sp>
        <p:nvSpPr>
          <p:cNvPr id="195" name="Shape 195"/>
          <p:cNvSpPr>
            <a:spLocks noGrp="1" noRot="1" noChangeAspect="1"/>
          </p:cNvSpPr>
          <p:nvPr>
            <p:ph type="sldImg" idx="2"/>
          </p:nvPr>
        </p:nvSpPr>
        <p:spPr>
          <a:xfrm>
            <a:off x="1141412" y="849312"/>
            <a:ext cx="4575299" cy="3432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For our gripping mechanism, we will use the combination of a </a:t>
            </a:r>
            <a:r>
              <a:rPr lang="en-US"/>
              <a:t>traditional </a:t>
            </a:r>
            <a:r>
              <a:rPr lang="en-US" sz="1800" b="0" i="0" u="none" strike="noStrike" cap="none" baseline="0">
                <a:solidFill>
                  <a:schemeClr val="dk1"/>
                </a:solidFill>
                <a:latin typeface="Arial"/>
                <a:ea typeface="Arial"/>
                <a:cs typeface="Arial"/>
                <a:sym typeface="Arial"/>
              </a:rPr>
              <a:t>gripper and a vacuum. We use this combination </a:t>
            </a:r>
            <a:r>
              <a:rPr lang="en-US"/>
              <a:t>so that we can pick up different sizes of items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1412" y="849312"/>
            <a:ext cx="4575299" cy="3432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For our gripping mechanism, we will use the combination of a 2 finger gripper and a vacuum, which will be connected to a suction cup. We use this combination because of the different shapes, sizes and weights of the materials given.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6" name="Shape 236"/>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1412" y="849312"/>
            <a:ext cx="4575299" cy="3432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lvl="0" rtl="0">
              <a:spcBef>
                <a:spcPts val="0"/>
              </a:spcBef>
              <a:buClr>
                <a:srgbClr val="000000"/>
              </a:buClr>
              <a:buSzPct val="61111"/>
              <a:buFont typeface="Arial"/>
              <a:buNone/>
            </a:pPr>
            <a:r>
              <a:rPr lang="en-US"/>
              <a:t>for example.</a:t>
            </a:r>
          </a:p>
          <a:p>
            <a:pPr lvl="0" rtl="0">
              <a:spcBef>
                <a:spcPts val="0"/>
              </a:spcBef>
              <a:buClr>
                <a:srgbClr val="000000"/>
              </a:buClr>
              <a:buSzPct val="61111"/>
              <a:buFont typeface="Arial"/>
              <a:buNone/>
            </a:pPr>
            <a:r>
              <a:rPr lang="en-US"/>
              <a:t>Bin A -&gt; 20 pts but takes 40 seconds </a:t>
            </a:r>
          </a:p>
          <a:p>
            <a:pPr lvl="0" rtl="0">
              <a:spcBef>
                <a:spcPts val="0"/>
              </a:spcBef>
              <a:buClr>
                <a:srgbClr val="000000"/>
              </a:buClr>
              <a:buSzPct val="61111"/>
              <a:buFont typeface="Arial"/>
              <a:buNone/>
            </a:pPr>
            <a:r>
              <a:rPr lang="en-US"/>
              <a:t>Bin K -&gt; 10 pts but takes 15 seconds</a:t>
            </a:r>
          </a:p>
          <a:p>
            <a:pPr lvl="0" rtl="0">
              <a:spcBef>
                <a:spcPts val="0"/>
              </a:spcBef>
              <a:buClr>
                <a:srgbClr val="000000"/>
              </a:buClr>
              <a:buFont typeface="Arial"/>
              <a:buNone/>
            </a:pPr>
            <a:endParaRPr/>
          </a:p>
          <a:p>
            <a:pPr lvl="0" rtl="0">
              <a:spcBef>
                <a:spcPts val="0"/>
              </a:spcBef>
              <a:buClr>
                <a:srgbClr val="000000"/>
              </a:buClr>
              <a:buSzPct val="61111"/>
              <a:buFont typeface="Arial"/>
              <a:buNone/>
            </a:pPr>
            <a:r>
              <a:rPr lang="en-US"/>
              <a:t>Looking at the ratio, we can see bin A has the higher ratio</a:t>
            </a:r>
          </a:p>
          <a:p>
            <a:pPr lvl="0" rtl="0">
              <a:spcBef>
                <a:spcPts val="0"/>
              </a:spcBef>
              <a:buClr>
                <a:srgbClr val="000000"/>
              </a:buClr>
              <a:buSzPct val="61111"/>
              <a:buFont typeface="Arial"/>
              <a:buNone/>
            </a:pPr>
            <a:r>
              <a:rPr lang="en-US"/>
              <a:t>Reading the ratio: </a:t>
            </a:r>
          </a:p>
          <a:p>
            <a:pPr lvl="0" rtl="0">
              <a:spcBef>
                <a:spcPts val="0"/>
              </a:spcBef>
              <a:buClr>
                <a:srgbClr val="000000"/>
              </a:buClr>
              <a:buSzPct val="61111"/>
              <a:buFont typeface="Arial"/>
              <a:buNone/>
            </a:pPr>
            <a:r>
              <a:rPr lang="en-US"/>
              <a:t>BIN A 1.5 → it takes 1.5 seconds to get 1 point </a:t>
            </a:r>
          </a:p>
          <a:p>
            <a:pPr lvl="0" rtl="0">
              <a:spcBef>
                <a:spcPts val="0"/>
              </a:spcBef>
              <a:buClr>
                <a:srgbClr val="000000"/>
              </a:buClr>
              <a:buSzPct val="61111"/>
              <a:buFont typeface="Arial"/>
              <a:buNone/>
            </a:pPr>
            <a:r>
              <a:rPr lang="en-US"/>
              <a:t>BIN K 2 → it takes 2 seconds to get 1 point </a:t>
            </a:r>
          </a:p>
          <a:p>
            <a:pPr lvl="0" rtl="0">
              <a:spcBef>
                <a:spcPts val="0"/>
              </a:spcBef>
              <a:buClr>
                <a:srgbClr val="000000"/>
              </a:buClr>
              <a:buFont typeface="Arial"/>
              <a:buNone/>
            </a:pPr>
            <a:endParaRPr/>
          </a:p>
          <a:p>
            <a:pPr lvl="0" rtl="0">
              <a:spcBef>
                <a:spcPts val="0"/>
              </a:spcBef>
              <a:buClr>
                <a:srgbClr val="000000"/>
              </a:buClr>
              <a:buSzPct val="61111"/>
              <a:buFont typeface="Arial"/>
              <a:buNone/>
            </a:pPr>
            <a:r>
              <a:rPr lang="en-US"/>
              <a:t>so of course we want to go to Bin K first since it gives us higher points per minute.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646612"/>
            <a:ext cx="5029199" cy="4114800"/>
          </a:xfrm>
          <a:prstGeom prst="rect">
            <a:avLst/>
          </a:prstGeom>
          <a:noFill/>
          <a:ln>
            <a:noFill/>
          </a:ln>
        </p:spPr>
        <p:txBody>
          <a:bodyPr lIns="90475" tIns="44450" rIns="90475" bIns="44450" anchor="t"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SLIDE 1</a:t>
            </a: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68" name="Shape 68"/>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3" name="Shape 263"/>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1141412" y="849312"/>
            <a:ext cx="4575299" cy="3432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2" name="Shape 272"/>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a:t>Drew a  box to isolate the item. the green points show the detected features, from there we take the average of each location to get one specific location.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5" name="Shape 285"/>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MARI</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315" name="Shape 315"/>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914400" y="4646612"/>
            <a:ext cx="5029199" cy="4114800"/>
          </a:xfrm>
          <a:prstGeom prst="rect">
            <a:avLst/>
          </a:prstGeom>
          <a:noFill/>
          <a:ln>
            <a:noFill/>
          </a:ln>
        </p:spPr>
        <p:txBody>
          <a:bodyPr lIns="90475" tIns="44450" rIns="90475" bIns="44450" anchor="t"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SLIDE 1</a:t>
            </a: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76" name="Shape 76"/>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914400" y="4646612"/>
            <a:ext cx="5029199" cy="4114800"/>
          </a:xfrm>
          <a:prstGeom prst="rect">
            <a:avLst/>
          </a:prstGeom>
          <a:noFill/>
          <a:ln>
            <a:noFill/>
          </a:ln>
        </p:spPr>
        <p:txBody>
          <a:bodyPr lIns="90475" tIns="44450" rIns="90475" bIns="44450" anchor="t"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SLIDE 1</a:t>
            </a: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84" name="Shape 84"/>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646612"/>
            <a:ext cx="5029199" cy="4114800"/>
          </a:xfrm>
          <a:prstGeom prst="rect">
            <a:avLst/>
          </a:prstGeom>
          <a:noFill/>
          <a:ln>
            <a:noFill/>
          </a:ln>
        </p:spPr>
        <p:txBody>
          <a:bodyPr lIns="90475" tIns="44450" rIns="90475" bIns="44450" anchor="t" anchorCtr="0">
            <a:noAutofit/>
          </a:bodyPr>
          <a:lstStyle/>
          <a:p>
            <a:pPr marL="0" marR="0" lvl="0" indent="0" algn="l" rtl="0">
              <a:spcBef>
                <a:spcPts val="0"/>
              </a:spcBef>
              <a:buClr>
                <a:schemeClr val="dk1"/>
              </a:buClr>
              <a:buFont typeface="Arial"/>
              <a:buNone/>
            </a:pPr>
            <a:endParaRPr/>
          </a:p>
        </p:txBody>
      </p:sp>
      <p:sp>
        <p:nvSpPr>
          <p:cNvPr id="93" name="Shape 93"/>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a:p>
          <a:p>
            <a:pPr marL="0" marR="0" lvl="0" indent="0" algn="l" rtl="0">
              <a:spcBef>
                <a:spcPts val="0"/>
              </a:spcBef>
              <a:buClr>
                <a:schemeClr val="dk1"/>
              </a:buClr>
              <a:buSzPct val="25000"/>
              <a:buFont typeface="Arial"/>
              <a:buNone/>
            </a:pPr>
            <a:r>
              <a:rPr lang="en-US"/>
              <a:t>In order to solve this issue, Amazon created the AMAZON PICKING CHALLENGE. In this competition, items will be placed in multiple bins. Score will be calculated based on the number of correct items retrieved in the shortest time. And there’s a penalty for retrieving the wrong item, dropping an item, damaging an item.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a:t>This was last years winner of the Amazon Picking Challenge.</a:t>
            </a:r>
          </a:p>
          <a:p>
            <a:pPr marL="0" marR="0" lvl="0" indent="0" algn="l" rtl="0">
              <a:spcBef>
                <a:spcPts val="0"/>
              </a:spcBef>
              <a:buClr>
                <a:schemeClr val="dk1"/>
              </a:buClr>
              <a:buSzPct val="25000"/>
              <a:buFont typeface="Arial"/>
              <a:buNone/>
            </a:pPr>
            <a:r>
              <a:rPr lang="en-US"/>
              <a:t>They used a robotic arm with a vacuum to suction up the items.</a:t>
            </a:r>
          </a:p>
          <a:p>
            <a:pPr marL="0" marR="0" lvl="0" indent="0" algn="l" rtl="0">
              <a:spcBef>
                <a:spcPts val="0"/>
              </a:spcBef>
              <a:buClr>
                <a:schemeClr val="dk1"/>
              </a:buClr>
              <a:buSzPct val="25000"/>
              <a:buFont typeface="Arial"/>
              <a:buNone/>
            </a:pPr>
            <a:r>
              <a:rPr lang="en-US"/>
              <a:t>They were able to pick up 10 out of 12 items but found it difficult to pick up items such as a metal mesh cup.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7" name="Shape 127"/>
          <p:cNvSpPr txBox="1">
            <a:spLocks noGrp="1"/>
          </p:cNvSpPr>
          <p:nvPr>
            <p:ph type="body" idx="1"/>
          </p:nvPr>
        </p:nvSpPr>
        <p:spPr>
          <a:xfrm>
            <a:off x="914400" y="4646612"/>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a:t>This is the system made by the Centro Piaggio team from Italy</a:t>
            </a:r>
          </a:p>
          <a:p>
            <a:pPr marL="0" marR="0" lvl="0" indent="0" algn="l" rtl="0">
              <a:spcBef>
                <a:spcPts val="0"/>
              </a:spcBef>
              <a:buClr>
                <a:schemeClr val="dk1"/>
              </a:buClr>
              <a:buSzPct val="25000"/>
              <a:buFont typeface="Arial"/>
              <a:buNone/>
            </a:pPr>
            <a:r>
              <a:rPr lang="en-US"/>
              <a:t>They used a cartesian system</a:t>
            </a:r>
          </a:p>
          <a:p>
            <a:pPr marL="0" marR="0" lvl="0" indent="0" algn="l" rtl="0">
              <a:spcBef>
                <a:spcPts val="0"/>
              </a:spcBef>
              <a:buClr>
                <a:schemeClr val="dk1"/>
              </a:buClr>
              <a:buSzPct val="25000"/>
              <a:buFont typeface="Arial"/>
              <a:buNone/>
            </a:pPr>
            <a:r>
              <a:rPr lang="en-US"/>
              <a:t>Their gripper resembled a human hand. However, it could not securely grasp some objects such as boxes laying down flat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914400" y="4646612"/>
            <a:ext cx="5029199" cy="4114800"/>
          </a:xfrm>
          <a:prstGeom prst="rect">
            <a:avLst/>
          </a:prstGeom>
          <a:noFill/>
          <a:ln>
            <a:noFill/>
          </a:ln>
        </p:spPr>
        <p:txBody>
          <a:bodyPr lIns="90475" tIns="44450" rIns="90475" bIns="44450" anchor="t"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What makes our system unique:</a:t>
            </a:r>
          </a:p>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The XYZ frame will allow for </a:t>
            </a:r>
            <a:r>
              <a:rPr lang="en-US"/>
              <a:t>accuracy and efficient </a:t>
            </a:r>
            <a:r>
              <a:rPr lang="en-US" sz="1800" b="0" i="0" u="none" strike="noStrike" cap="none" baseline="0">
                <a:solidFill>
                  <a:schemeClr val="dk1"/>
                </a:solidFill>
                <a:latin typeface="Arial"/>
                <a:ea typeface="Arial"/>
                <a:cs typeface="Arial"/>
                <a:sym typeface="Arial"/>
              </a:rPr>
              <a:t>movements to each bin</a:t>
            </a:r>
          </a:p>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The gripper will have multiple</a:t>
            </a:r>
            <a:r>
              <a:rPr lang="en-US"/>
              <a:t> </a:t>
            </a:r>
            <a:r>
              <a:rPr lang="en-US" sz="1800" b="0" i="0" u="none" strike="noStrike" cap="none" baseline="0">
                <a:solidFill>
                  <a:schemeClr val="dk1"/>
                </a:solidFill>
                <a:latin typeface="Arial"/>
                <a:ea typeface="Arial"/>
                <a:cs typeface="Arial"/>
                <a:sym typeface="Arial"/>
              </a:rPr>
              <a:t>degrees of freedom</a:t>
            </a:r>
          </a:p>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We will use a combination of a </a:t>
            </a:r>
            <a:r>
              <a:rPr lang="en-US"/>
              <a:t>traditional gripper and a suction cup</a:t>
            </a:r>
            <a:r>
              <a:rPr lang="en-US" sz="1800" b="0" i="0" u="none" strike="noStrike" cap="none" baseline="0">
                <a:solidFill>
                  <a:schemeClr val="dk1"/>
                </a:solidFill>
                <a:latin typeface="Arial"/>
                <a:ea typeface="Arial"/>
                <a:cs typeface="Arial"/>
                <a:sym typeface="Arial"/>
              </a:rPr>
              <a:t> to retrieve </a:t>
            </a:r>
            <a:r>
              <a:rPr lang="en-US"/>
              <a:t>the</a:t>
            </a:r>
            <a:r>
              <a:rPr lang="en-US" sz="1800" b="0" i="0" u="none" strike="noStrike" cap="none" baseline="0">
                <a:solidFill>
                  <a:schemeClr val="dk1"/>
                </a:solidFill>
                <a:latin typeface="Arial"/>
                <a:ea typeface="Arial"/>
                <a:cs typeface="Arial"/>
                <a:sym typeface="Arial"/>
              </a:rPr>
              <a:t> objects</a:t>
            </a:r>
          </a:p>
          <a:p>
            <a:pPr marL="0" marR="0" lvl="0" indent="0" algn="l" rtl="0">
              <a:spcBef>
                <a:spcPts val="0"/>
              </a:spcBef>
              <a:buClr>
                <a:schemeClr val="dk1"/>
              </a:buClr>
              <a:buFont typeface="Arial"/>
              <a:buNone/>
            </a:pPr>
            <a:endParaRPr/>
          </a:p>
          <a:p>
            <a:pPr marL="0" marR="0" lvl="0" indent="0" algn="l" rtl="0">
              <a:spcBef>
                <a:spcPts val="0"/>
              </a:spcBef>
              <a:buClr>
                <a:schemeClr val="dk1"/>
              </a:buClr>
              <a:buSzPct val="25000"/>
              <a:buFont typeface="Arial"/>
              <a:buNone/>
            </a:pPr>
            <a:r>
              <a:rPr lang="en-US"/>
              <a:t>Retrieval sequence will follow an optimal path algorithm </a:t>
            </a: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135" name="Shape 135"/>
          <p:cNvSpPr>
            <a:spLocks noGrp="1" noRot="1" noChangeAspect="1"/>
          </p:cNvSpPr>
          <p:nvPr>
            <p:ph type="sldImg" idx="2"/>
          </p:nvPr>
        </p:nvSpPr>
        <p:spPr>
          <a:xfrm>
            <a:off x="1141412" y="849312"/>
            <a:ext cx="4575175" cy="34321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3"/>
        <p:cNvGrpSpPr/>
        <p:nvPr/>
      </p:nvGrpSpPr>
      <p:grpSpPr>
        <a:xfrm>
          <a:off x="0" y="0"/>
          <a:ext cx="0" cy="0"/>
          <a:chOff x="0" y="0"/>
          <a:chExt cx="0" cy="0"/>
        </a:xfrm>
      </p:grpSpPr>
      <p:sp>
        <p:nvSpPr>
          <p:cNvPr id="14" name="Shape 14"/>
          <p:cNvSpPr txBox="1">
            <a:spLocks noGrp="1"/>
          </p:cNvSpPr>
          <p:nvPr>
            <p:ph type="body" idx="1"/>
          </p:nvPr>
        </p:nvSpPr>
        <p:spPr>
          <a:xfrm>
            <a:off x="2895600" y="3733800"/>
            <a:ext cx="3276600" cy="12954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marL="1371600" indent="0" rtl="0">
              <a:spcBef>
                <a:spcPts val="0"/>
              </a:spcBef>
              <a:buFont typeface="Tahoma"/>
              <a:buNone/>
              <a:defRPr/>
            </a:lvl4pPr>
            <a:lvl5pPr marL="1828800" indent="0" rtl="0">
              <a:spcBef>
                <a:spcPts val="0"/>
              </a:spcBef>
              <a:buFont typeface="Tahoma"/>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title"/>
          </p:nvPr>
        </p:nvSpPr>
        <p:spPr>
          <a:xfrm>
            <a:off x="685800" y="1447800"/>
            <a:ext cx="7772400" cy="838198"/>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16" name="Shape 16"/>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1800" b="0" i="0" u="none" strike="noStrike" cap="none" baseline="0">
                <a:solidFill>
                  <a:srgbClr val="FF0000"/>
                </a:solidFill>
                <a:latin typeface="Arial"/>
                <a:ea typeface="Arial"/>
                <a:cs typeface="Arial"/>
                <a:sym typeface="Arial"/>
              </a:rPr>
              <a:t>‹#›</a:t>
            </a:fld>
            <a:endParaRPr lang="en-US" sz="1800" b="0" i="0" u="none" strike="noStrike" cap="none" baseline="0">
              <a:solidFill>
                <a:srgbClr val="FF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1"/>
        <p:cNvGrpSpPr/>
        <p:nvPr/>
      </p:nvGrpSpPr>
      <p:grpSpPr>
        <a:xfrm>
          <a:off x="0" y="0"/>
          <a:ext cx="0" cy="0"/>
          <a:chOff x="0" y="0"/>
          <a:chExt cx="0" cy="0"/>
        </a:xfrm>
      </p:grpSpPr>
      <p:sp>
        <p:nvSpPr>
          <p:cNvPr id="52" name="Shape 52"/>
          <p:cNvSpPr txBox="1">
            <a:spLocks noGrp="1"/>
          </p:cNvSpPr>
          <p:nvPr>
            <p:ph type="ctrTitle"/>
          </p:nvPr>
        </p:nvSpPr>
        <p:spPr>
          <a:xfrm>
            <a:off x="685800" y="2130425"/>
            <a:ext cx="7772400" cy="1470023"/>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1pPr>
            <a:lvl2pPr marL="0" marR="0" indent="0" algn="ctr" rtl="0">
              <a:spcBef>
                <a:spcPts val="0"/>
              </a:spcBef>
              <a:spcAft>
                <a:spcPts val="0"/>
              </a:spcAft>
              <a:defRPr sz="1800" b="0" i="0" u="none" strike="noStrike" cap="none" baseline="0"/>
            </a:lvl2pPr>
            <a:lvl3pPr marL="0" marR="0" indent="0" algn="ctr" rtl="0">
              <a:spcBef>
                <a:spcPts val="0"/>
              </a:spcBef>
              <a:spcAft>
                <a:spcPts val="0"/>
              </a:spcAft>
              <a:defRPr sz="1800" b="0" i="0" u="none" strike="noStrike" cap="none" baseline="0"/>
            </a:lvl3pPr>
            <a:lvl4pPr marL="0" marR="0" indent="0" algn="ctr" rtl="0">
              <a:spcBef>
                <a:spcPts val="0"/>
              </a:spcBef>
              <a:spcAft>
                <a:spcPts val="0"/>
              </a:spcAft>
              <a:defRPr sz="1800" b="0" i="0" u="none" strike="noStrike" cap="none" baseline="0"/>
            </a:lvl4pPr>
            <a:lvl5pPr marL="0" marR="0" indent="0" algn="ctr" rtl="0">
              <a:spcBef>
                <a:spcPts val="0"/>
              </a:spcBef>
              <a:spcAft>
                <a:spcPts val="0"/>
              </a:spcAft>
              <a:defRPr sz="1800" b="0" i="0" u="none" strike="noStrike" cap="none" baseline="0"/>
            </a:lvl5pPr>
            <a:lvl6pPr marL="457200" marR="0" indent="0" algn="ctr" rtl="0">
              <a:spcBef>
                <a:spcPts val="0"/>
              </a:spcBef>
              <a:spcAft>
                <a:spcPts val="0"/>
              </a:spcAft>
              <a:defRPr sz="1800" b="0" i="0" u="none" strike="noStrike" cap="none" baseline="0"/>
            </a:lvl6pPr>
            <a:lvl7pPr marL="914400" marR="0" indent="0" algn="ctr" rtl="0">
              <a:spcBef>
                <a:spcPts val="0"/>
              </a:spcBef>
              <a:spcAft>
                <a:spcPts val="0"/>
              </a:spcAft>
              <a:defRPr sz="1800" b="0" i="0" u="none" strike="noStrike" cap="none" baseline="0"/>
            </a:lvl7pPr>
            <a:lvl8pPr marL="1371600" marR="0" indent="0" algn="ctr" rtl="0">
              <a:spcBef>
                <a:spcPts val="0"/>
              </a:spcBef>
              <a:spcAft>
                <a:spcPts val="0"/>
              </a:spcAft>
              <a:defRPr sz="1800" b="0" i="0" u="none" strike="noStrike" cap="none" baseline="0"/>
            </a:lvl8pPr>
            <a:lvl9pPr marL="1828800" marR="0" indent="0" algn="ctr" rtl="0">
              <a:spcBef>
                <a:spcPts val="0"/>
              </a:spcBef>
              <a:spcAft>
                <a:spcPts val="0"/>
              </a:spcAft>
              <a:defRPr sz="1800" b="0" i="0" u="none" strike="noStrike" cap="none" baseline="0"/>
            </a:lvl9pPr>
          </a:lstStyle>
          <a:p>
            <a:endParaRPr/>
          </a:p>
        </p:txBody>
      </p:sp>
      <p:sp>
        <p:nvSpPr>
          <p:cNvPr id="53" name="Shape 5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lnSpc>
                <a:spcPct val="100000"/>
              </a:lnSpc>
              <a:spcBef>
                <a:spcPts val="560"/>
              </a:spcBef>
              <a:spcAft>
                <a:spcPts val="0"/>
              </a:spcAft>
              <a:buClr>
                <a:schemeClr val="hlink"/>
              </a:buClr>
              <a:buFont typeface="Arial"/>
              <a:buNone/>
              <a:defRPr sz="1400" b="0" i="0" u="none" strike="noStrike" cap="none" baseline="0">
                <a:solidFill>
                  <a:srgbClr val="000000"/>
                </a:solidFill>
                <a:latin typeface="Arial"/>
                <a:ea typeface="Arial"/>
                <a:cs typeface="Arial"/>
                <a:sym typeface="Arial"/>
              </a:defRPr>
            </a:lvl1pPr>
            <a:lvl2pPr marL="457200" marR="0" indent="0" algn="ctr" rtl="0">
              <a:lnSpc>
                <a:spcPct val="100000"/>
              </a:lnSpc>
              <a:spcBef>
                <a:spcPts val="520"/>
              </a:spcBef>
              <a:spcAft>
                <a:spcPts val="0"/>
              </a:spcAft>
              <a:buClr>
                <a:srgbClr val="0000CC"/>
              </a:buClr>
              <a:buFont typeface="Arial"/>
              <a:buNone/>
              <a:defRPr sz="1400" b="0" i="0" u="none" strike="noStrike" cap="none" baseline="0">
                <a:solidFill>
                  <a:srgbClr val="000000"/>
                </a:solidFill>
                <a:latin typeface="Arial"/>
                <a:ea typeface="Arial"/>
                <a:cs typeface="Arial"/>
                <a:sym typeface="Arial"/>
              </a:defRPr>
            </a:lvl2pPr>
            <a:lvl3pPr marL="914400" marR="0" indent="0" algn="ctr" rtl="0">
              <a:lnSpc>
                <a:spcPct val="100000"/>
              </a:lnSpc>
              <a:spcBef>
                <a:spcPts val="480"/>
              </a:spcBef>
              <a:spcAft>
                <a:spcPts val="0"/>
              </a:spcAft>
              <a:buClr>
                <a:schemeClr val="lt1"/>
              </a:buClr>
              <a:buFont typeface="Arial"/>
              <a:buNone/>
              <a:defRPr sz="1400" b="0" i="0" u="none" strike="noStrike" cap="none" baseline="0">
                <a:solidFill>
                  <a:srgbClr val="000000"/>
                </a:solidFill>
                <a:latin typeface="Arial"/>
                <a:ea typeface="Arial"/>
                <a:cs typeface="Arial"/>
                <a:sym typeface="Arial"/>
              </a:defRPr>
            </a:lvl3pPr>
            <a:lvl4pPr marL="1371600" marR="0" indent="0" algn="ctr" rtl="0">
              <a:lnSpc>
                <a:spcPct val="100000"/>
              </a:lnSpc>
              <a:spcBef>
                <a:spcPts val="400"/>
              </a:spcBef>
              <a:spcAft>
                <a:spcPts val="0"/>
              </a:spcAft>
              <a:buClr>
                <a:schemeClr val="lt1"/>
              </a:buClr>
              <a:buFont typeface="Tahoma"/>
              <a:buNone/>
              <a:defRPr sz="1400" b="0" i="0" u="none" strike="noStrike" cap="none" baseline="0">
                <a:solidFill>
                  <a:srgbClr val="000000"/>
                </a:solidFill>
                <a:latin typeface="Arial"/>
                <a:ea typeface="Arial"/>
                <a:cs typeface="Arial"/>
                <a:sym typeface="Arial"/>
              </a:defRPr>
            </a:lvl4pPr>
            <a:lvl5pPr marL="1828800" marR="0" indent="0" algn="ctr" rtl="0">
              <a:lnSpc>
                <a:spcPct val="100000"/>
              </a:lnSpc>
              <a:spcBef>
                <a:spcPts val="400"/>
              </a:spcBef>
              <a:spcAft>
                <a:spcPts val="0"/>
              </a:spcAft>
              <a:buClr>
                <a:schemeClr val="lt2"/>
              </a:buClr>
              <a:buFont typeface="Tahoma"/>
              <a:buNone/>
              <a:defRPr sz="1400" b="0" i="0" u="none" strike="noStrike" cap="none" baseline="0">
                <a:solidFill>
                  <a:srgbClr val="000000"/>
                </a:solidFill>
                <a:latin typeface="Arial"/>
                <a:ea typeface="Arial"/>
                <a:cs typeface="Arial"/>
                <a:sym typeface="Arial"/>
              </a:defRPr>
            </a:lvl5pPr>
            <a:lvl6pPr marL="2286000" marR="0" indent="0" algn="ctr" rtl="0">
              <a:lnSpc>
                <a:spcPct val="100000"/>
              </a:lnSpc>
              <a:spcBef>
                <a:spcPts val="400"/>
              </a:spcBef>
              <a:spcAft>
                <a:spcPts val="0"/>
              </a:spcAft>
              <a:buClr>
                <a:schemeClr val="lt2"/>
              </a:buClr>
              <a:buFont typeface="Tahoma"/>
              <a:buNone/>
              <a:defRPr sz="1400" b="0" i="0" u="none" strike="noStrike" cap="none" baseline="0">
                <a:solidFill>
                  <a:srgbClr val="000000"/>
                </a:solidFill>
                <a:latin typeface="Arial"/>
                <a:ea typeface="Arial"/>
                <a:cs typeface="Arial"/>
                <a:sym typeface="Arial"/>
              </a:defRPr>
            </a:lvl6pPr>
            <a:lvl7pPr marL="2743200" marR="0" indent="0" algn="ctr" rtl="0">
              <a:lnSpc>
                <a:spcPct val="100000"/>
              </a:lnSpc>
              <a:spcBef>
                <a:spcPts val="400"/>
              </a:spcBef>
              <a:spcAft>
                <a:spcPts val="0"/>
              </a:spcAft>
              <a:buClr>
                <a:schemeClr val="lt2"/>
              </a:buClr>
              <a:buFont typeface="Tahoma"/>
              <a:buNone/>
              <a:defRPr sz="1400" b="0" i="0" u="none" strike="noStrike" cap="none" baseline="0">
                <a:solidFill>
                  <a:srgbClr val="000000"/>
                </a:solidFill>
                <a:latin typeface="Arial"/>
                <a:ea typeface="Arial"/>
                <a:cs typeface="Arial"/>
                <a:sym typeface="Arial"/>
              </a:defRPr>
            </a:lvl7pPr>
            <a:lvl8pPr marL="3200400" marR="0" indent="0" algn="ctr" rtl="0">
              <a:lnSpc>
                <a:spcPct val="100000"/>
              </a:lnSpc>
              <a:spcBef>
                <a:spcPts val="400"/>
              </a:spcBef>
              <a:spcAft>
                <a:spcPts val="0"/>
              </a:spcAft>
              <a:buClr>
                <a:schemeClr val="lt2"/>
              </a:buClr>
              <a:buFont typeface="Tahoma"/>
              <a:buNone/>
              <a:defRPr sz="1400" b="0" i="0" u="none" strike="noStrike" cap="none" baseline="0">
                <a:solidFill>
                  <a:srgbClr val="000000"/>
                </a:solidFill>
                <a:latin typeface="Arial"/>
                <a:ea typeface="Arial"/>
                <a:cs typeface="Arial"/>
                <a:sym typeface="Arial"/>
              </a:defRPr>
            </a:lvl8pPr>
            <a:lvl9pPr marL="3657600" marR="0" indent="0" algn="ctr" rtl="0">
              <a:lnSpc>
                <a:spcPct val="100000"/>
              </a:lnSpc>
              <a:spcBef>
                <a:spcPts val="400"/>
              </a:spcBef>
              <a:spcAft>
                <a:spcPts val="0"/>
              </a:spcAft>
              <a:buClr>
                <a:schemeClr val="lt2"/>
              </a:buClr>
              <a:buFont typeface="Tahoma"/>
              <a:buNone/>
              <a:defRPr sz="1400" b="0" i="0" u="none" strike="noStrike" cap="none" baseline="0">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1792288" y="4800600"/>
            <a:ext cx="5486399" cy="566736"/>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 name="Shape 19"/>
          <p:cNvSpPr>
            <a:spLocks noGrp="1"/>
          </p:cNvSpPr>
          <p:nvPr>
            <p:ph type="pic" idx="2"/>
          </p:nvPr>
        </p:nvSpPr>
        <p:spPr>
          <a:xfrm>
            <a:off x="1792288" y="612775"/>
            <a:ext cx="5486399" cy="41148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sz="2000" b="0" i="0" u="none" strike="noStrike" cap="none" baseline="0">
                <a:solidFill>
                  <a:srgbClr val="000000"/>
                </a:solidFill>
                <a:latin typeface="Arial"/>
                <a:ea typeface="Arial"/>
                <a:cs typeface="Arial"/>
                <a:sym typeface="Arial"/>
              </a:defRPr>
            </a:lvl1pPr>
            <a:lvl2pPr marL="0" marR="0" indent="0" algn="l"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2pPr>
            <a:lvl3pPr marL="0" marR="0" indent="0" algn="l"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3pPr>
            <a:lvl4pPr marL="0" marR="0" indent="0" algn="l"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4pPr>
            <a:lvl5pPr marL="0" marR="0" indent="0" algn="l"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5pPr>
            <a:lvl6pPr marL="0" marR="0" indent="0" algn="l"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6pPr>
            <a:lvl7pPr marL="0" marR="0" indent="0" algn="l"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7pPr>
            <a:lvl8pPr marL="0" marR="0" indent="0" algn="l"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8pPr>
            <a:lvl9pPr marL="0" marR="0" indent="0" algn="l"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9pPr>
          </a:lstStyle>
          <a:p>
            <a:endParaRPr/>
          </a:p>
        </p:txBody>
      </p:sp>
      <p:sp>
        <p:nvSpPr>
          <p:cNvPr id="20" name="Shape 2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Tahoma"/>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
        <p:nvSpPr>
          <p:cNvPr id="21" name="Shape 21"/>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Pr>
              <a:t>‹#›</a:t>
            </a:fld>
            <a:endParaRPr lang="en-US"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3050"/>
            <a:ext cx="3008313" cy="1162048"/>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3575050" y="273050"/>
            <a:ext cx="5111750" cy="585311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Tahoma"/>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
        <p:nvSpPr>
          <p:cNvPr id="26" name="Shape 26"/>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Pr>
              <a:t>‹#›</a:t>
            </a:fld>
            <a:endParaRPr lang="en-US"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Pr>
              <a:t>‹#›</a:t>
            </a:fld>
            <a:endParaRPr lang="en-US"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85800" y="1447800"/>
            <a:ext cx="7772400" cy="838198"/>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31" name="Shape 31"/>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Pr>
              <a:t>‹#›</a:t>
            </a:fld>
            <a:endParaRPr lang="en-US"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Tahoma"/>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
        <p:nvSpPr>
          <p:cNvPr id="35" name="Shape 35"/>
          <p:cNvSpPr txBox="1">
            <a:spLocks noGrp="1"/>
          </p:cNvSpPr>
          <p:nvPr>
            <p:ph type="body" idx="2"/>
          </p:nvPr>
        </p:nvSpPr>
        <p:spPr>
          <a:xfrm>
            <a:off x="457200" y="2174875"/>
            <a:ext cx="4040187" cy="395128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3"/>
          </p:nvPr>
        </p:nvSpPr>
        <p:spPr>
          <a:xfrm>
            <a:off x="4645025" y="1535112"/>
            <a:ext cx="4041772" cy="639762"/>
          </a:xfrm>
          <a:prstGeom prst="rect">
            <a:avLst/>
          </a:prstGeom>
          <a:noFill/>
          <a:ln>
            <a:noFill/>
          </a:ln>
        </p:spPr>
        <p:txBody>
          <a:bodyPr lIns="91425" tIns="91425" rIns="91425" bIns="91425" anchor="b" anchorCtr="0"/>
          <a:lstStyle>
            <a:lvl1pPr marL="0" indent="0" rtl="0">
              <a:spcBef>
                <a:spcPts val="0"/>
              </a:spcBef>
              <a:buFont typeface="Tahoma"/>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
        <p:nvSpPr>
          <p:cNvPr id="37" name="Shape 37"/>
          <p:cNvSpPr txBox="1">
            <a:spLocks noGrp="1"/>
          </p:cNvSpPr>
          <p:nvPr>
            <p:ph type="body" idx="4"/>
          </p:nvPr>
        </p:nvSpPr>
        <p:spPr>
          <a:xfrm>
            <a:off x="4645025" y="2174875"/>
            <a:ext cx="4041772" cy="395128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8" name="Shape 38"/>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Pr>
              <a:t>‹#›</a:t>
            </a:fld>
            <a:endParaRPr lang="en-US"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685800" y="1447800"/>
            <a:ext cx="7772400" cy="838198"/>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41" name="Shape 41"/>
          <p:cNvSpPr txBox="1">
            <a:spLocks noGrp="1"/>
          </p:cNvSpPr>
          <p:nvPr>
            <p:ph type="body" idx="1"/>
          </p:nvPr>
        </p:nvSpPr>
        <p:spPr>
          <a:xfrm>
            <a:off x="2550366" y="2138264"/>
            <a:ext cx="2749421" cy="234042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2"/>
          </p:nvPr>
        </p:nvSpPr>
        <p:spPr>
          <a:xfrm>
            <a:off x="5169937" y="2334208"/>
            <a:ext cx="1562099" cy="12954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Pr>
              <a:t>‹#›</a:t>
            </a:fld>
            <a:endParaRPr lang="en-US"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Font typeface="Tahoma"/>
              <a:buNone/>
              <a:defRPr/>
            </a:lvl1pPr>
            <a:lvl2pPr marL="457200" indent="0" rtl="0">
              <a:spcBef>
                <a:spcPts val="0"/>
              </a:spcBef>
              <a:buFont typeface="Tahoma"/>
              <a:buNone/>
              <a:defRPr/>
            </a:lvl2pPr>
            <a:lvl3pPr marL="914400" indent="0" rtl="0">
              <a:spcBef>
                <a:spcPts val="0"/>
              </a:spcBef>
              <a:buFont typeface="Tahoma"/>
              <a:buNone/>
              <a:defRPr/>
            </a:lvl3pPr>
            <a:lvl4pPr marL="1371600" indent="0" rtl="0">
              <a:spcBef>
                <a:spcPts val="0"/>
              </a:spcBef>
              <a:buFont typeface="Tahoma"/>
              <a:buNone/>
              <a:defRPr/>
            </a:lvl4pPr>
            <a:lvl5pPr marL="1828800" indent="0" rtl="0">
              <a:spcBef>
                <a:spcPts val="0"/>
              </a:spcBef>
              <a:buFont typeface="Tahoma"/>
              <a:buNone/>
              <a:defRPr/>
            </a:lvl5pPr>
            <a:lvl6pPr marL="2286000" indent="0" rtl="0">
              <a:spcBef>
                <a:spcPts val="0"/>
              </a:spcBef>
              <a:buFont typeface="Tahoma"/>
              <a:buNone/>
              <a:defRPr/>
            </a:lvl6pPr>
            <a:lvl7pPr marL="2743200" indent="0" rtl="0">
              <a:spcBef>
                <a:spcPts val="0"/>
              </a:spcBef>
              <a:buFont typeface="Tahoma"/>
              <a:buNone/>
              <a:defRPr/>
            </a:lvl7pPr>
            <a:lvl8pPr marL="3200400" indent="0" rtl="0">
              <a:spcBef>
                <a:spcPts val="0"/>
              </a:spcBef>
              <a:buFont typeface="Tahoma"/>
              <a:buNone/>
              <a:defRPr/>
            </a:lvl8pPr>
            <a:lvl9pPr marL="3657600" indent="0" rtl="0">
              <a:spcBef>
                <a:spcPts val="0"/>
              </a:spcBef>
              <a:buFont typeface="Tahoma"/>
              <a:buNone/>
              <a:defRPr/>
            </a:lvl9pPr>
          </a:lstStyle>
          <a:p>
            <a:endParaRPr/>
          </a:p>
        </p:txBody>
      </p:sp>
      <p:sp>
        <p:nvSpPr>
          <p:cNvPr id="47" name="Shape 47"/>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Pr>
              <a:t>‹#›</a:t>
            </a:fld>
            <a:endParaRPr lang="en-US"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685800" y="1447800"/>
            <a:ext cx="7772400" cy="838198"/>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50" name="Shape 50"/>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baseline="0">
                <a:solidFill>
                  <a:srgbClr val="000000"/>
                </a:solidFill>
                <a:latin typeface="Arial"/>
                <a:ea typeface="Arial"/>
                <a:cs typeface="Arial"/>
                <a:sym typeface="Arial"/>
              </a:rPr>
              <a:t>‹#›</a:t>
            </a:fld>
            <a:endParaRPr lang="en-US"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85800" y="1447800"/>
            <a:ext cx="7772400" cy="838198"/>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sz="1400" b="0" i="0" u="none" strike="noStrike" cap="none" baseline="0">
                <a:solidFill>
                  <a:srgbClr val="000000"/>
                </a:solidFill>
                <a:latin typeface="Arial"/>
                <a:ea typeface="Arial"/>
                <a:cs typeface="Arial"/>
                <a:sym typeface="Arial"/>
              </a:defRPr>
            </a:lvl1pPr>
            <a:lvl2pPr marL="0" marR="0" indent="0" algn="ctr" rtl="0">
              <a:spcBef>
                <a:spcPts val="0"/>
              </a:spcBef>
              <a:spcAft>
                <a:spcPts val="0"/>
              </a:spcAft>
              <a:defRPr sz="1800" b="0" i="0" u="none" strike="noStrike" cap="none" baseline="0"/>
            </a:lvl2pPr>
            <a:lvl3pPr marL="0" marR="0" indent="0" algn="ctr" rtl="0">
              <a:spcBef>
                <a:spcPts val="0"/>
              </a:spcBef>
              <a:spcAft>
                <a:spcPts val="0"/>
              </a:spcAft>
              <a:defRPr sz="1800" b="0" i="0" u="none" strike="noStrike" cap="none" baseline="0"/>
            </a:lvl3pPr>
            <a:lvl4pPr marL="0" marR="0" indent="0" algn="ctr" rtl="0">
              <a:spcBef>
                <a:spcPts val="0"/>
              </a:spcBef>
              <a:spcAft>
                <a:spcPts val="0"/>
              </a:spcAft>
              <a:defRPr sz="1800" b="0" i="0" u="none" strike="noStrike" cap="none" baseline="0"/>
            </a:lvl4pPr>
            <a:lvl5pPr marL="0" marR="0" indent="0" algn="ctr" rtl="0">
              <a:spcBef>
                <a:spcPts val="0"/>
              </a:spcBef>
              <a:spcAft>
                <a:spcPts val="0"/>
              </a:spcAft>
              <a:defRPr sz="1800" b="0" i="0" u="none" strike="noStrike" cap="none" baseline="0"/>
            </a:lvl5pPr>
            <a:lvl6pPr marL="457200" marR="0" indent="0" algn="ctr" rtl="0">
              <a:spcBef>
                <a:spcPts val="0"/>
              </a:spcBef>
              <a:spcAft>
                <a:spcPts val="0"/>
              </a:spcAft>
              <a:defRPr sz="1800" b="0" i="0" u="none" strike="noStrike" cap="none" baseline="0"/>
            </a:lvl6pPr>
            <a:lvl7pPr marL="914400" marR="0" indent="0" algn="ctr" rtl="0">
              <a:spcBef>
                <a:spcPts val="0"/>
              </a:spcBef>
              <a:spcAft>
                <a:spcPts val="0"/>
              </a:spcAft>
              <a:defRPr sz="1800" b="0" i="0" u="none" strike="noStrike" cap="none" baseline="0"/>
            </a:lvl7pPr>
            <a:lvl8pPr marL="1371600" marR="0" indent="0" algn="ctr" rtl="0">
              <a:spcBef>
                <a:spcPts val="0"/>
              </a:spcBef>
              <a:spcAft>
                <a:spcPts val="0"/>
              </a:spcAft>
              <a:defRPr sz="1800" b="0" i="0" u="none" strike="noStrike" cap="none" baseline="0"/>
            </a:lvl8pPr>
            <a:lvl9pPr marL="1828800" marR="0" indent="0" algn="ctr" rtl="0">
              <a:spcBef>
                <a:spcPts val="0"/>
              </a:spcBef>
              <a:spcAft>
                <a:spcPts val="0"/>
              </a:spcAft>
              <a:defRPr sz="1800" b="0" i="0" u="none" strike="noStrike" cap="none" baseline="0"/>
            </a:lvl9pPr>
          </a:lstStyle>
          <a:p>
            <a:endParaRPr/>
          </a:p>
        </p:txBody>
      </p:sp>
      <p:sp>
        <p:nvSpPr>
          <p:cNvPr id="6" name="Shape 6"/>
          <p:cNvSpPr txBox="1">
            <a:spLocks noGrp="1"/>
          </p:cNvSpPr>
          <p:nvPr>
            <p:ph type="body" idx="1"/>
          </p:nvPr>
        </p:nvSpPr>
        <p:spPr>
          <a:xfrm>
            <a:off x="2895600" y="3733800"/>
            <a:ext cx="3276600" cy="1295400"/>
          </a:xfrm>
          <a:prstGeom prst="rect">
            <a:avLst/>
          </a:prstGeom>
          <a:noFill/>
          <a:ln>
            <a:noFill/>
          </a:ln>
        </p:spPr>
        <p:txBody>
          <a:bodyPr lIns="91425" tIns="91425" rIns="91425" bIns="91425" anchor="t" anchorCtr="0"/>
          <a:lstStyle>
            <a:lvl1pPr marL="342900" marR="0" indent="-12700" algn="l" rtl="0">
              <a:lnSpc>
                <a:spcPct val="100000"/>
              </a:lnSpc>
              <a:spcBef>
                <a:spcPts val="560"/>
              </a:spcBef>
              <a:spcAft>
                <a:spcPts val="0"/>
              </a:spcAft>
              <a:buClr>
                <a:schemeClr val="hlink"/>
              </a:buClr>
              <a:buFont typeface="Arial"/>
              <a:buChar char="●"/>
              <a:defRPr sz="1400" b="0" i="0" u="none" strike="noStrike" cap="none" baseline="0">
                <a:solidFill>
                  <a:srgbClr val="000000"/>
                </a:solidFill>
                <a:latin typeface="Arial"/>
                <a:ea typeface="Arial"/>
                <a:cs typeface="Arial"/>
                <a:sym typeface="Arial"/>
              </a:defRPr>
            </a:lvl1pPr>
            <a:lvl2pPr marL="742950" marR="0" indent="6350" algn="l" rtl="0">
              <a:lnSpc>
                <a:spcPct val="100000"/>
              </a:lnSpc>
              <a:spcBef>
                <a:spcPts val="520"/>
              </a:spcBef>
              <a:spcAft>
                <a:spcPts val="0"/>
              </a:spcAft>
              <a:buClr>
                <a:srgbClr val="0000CC"/>
              </a:buClr>
              <a:buFont typeface="Arial"/>
              <a:buChar char="●"/>
              <a:defRPr sz="1400" b="0" i="0" u="none" strike="noStrike" cap="none" baseline="0">
                <a:solidFill>
                  <a:srgbClr val="000000"/>
                </a:solidFill>
                <a:latin typeface="Arial"/>
                <a:ea typeface="Arial"/>
                <a:cs typeface="Arial"/>
                <a:sym typeface="Arial"/>
              </a:defRPr>
            </a:lvl2pPr>
            <a:lvl3pPr marL="1143000" marR="0" indent="38100" algn="l" rtl="0">
              <a:lnSpc>
                <a:spcPct val="100000"/>
              </a:lnSpc>
              <a:spcBef>
                <a:spcPts val="480"/>
              </a:spcBef>
              <a:spcAft>
                <a:spcPts val="0"/>
              </a:spcAft>
              <a:buClr>
                <a:schemeClr val="lt1"/>
              </a:buClr>
              <a:buFont typeface="Arial"/>
              <a:buChar char="●"/>
              <a:defRPr sz="1400" b="0" i="0" u="none" strike="noStrike" cap="none" baseline="0">
                <a:solidFill>
                  <a:srgbClr val="000000"/>
                </a:solidFill>
                <a:latin typeface="Arial"/>
                <a:ea typeface="Arial"/>
                <a:cs typeface="Arial"/>
                <a:sym typeface="Arial"/>
              </a:defRPr>
            </a:lvl3pPr>
            <a:lvl4pPr marL="1600200" marR="0" indent="76200" algn="l" rtl="0">
              <a:lnSpc>
                <a:spcPct val="100000"/>
              </a:lnSpc>
              <a:spcBef>
                <a:spcPts val="400"/>
              </a:spcBef>
              <a:spcAft>
                <a:spcPts val="0"/>
              </a:spcAft>
              <a:buClr>
                <a:schemeClr val="lt1"/>
              </a:buClr>
              <a:buFont typeface="Tahoma"/>
              <a:buChar char="–"/>
              <a:defRPr sz="1400" b="0" i="0" u="none" strike="noStrike" cap="none" baseline="0">
                <a:solidFill>
                  <a:srgbClr val="000000"/>
                </a:solidFill>
                <a:latin typeface="Arial"/>
                <a:ea typeface="Arial"/>
                <a:cs typeface="Arial"/>
                <a:sym typeface="Arial"/>
              </a:defRPr>
            </a:lvl4pPr>
            <a:lvl5pPr marL="2057400" marR="0" indent="76200" algn="l" rtl="0">
              <a:lnSpc>
                <a:spcPct val="100000"/>
              </a:lnSpc>
              <a:spcBef>
                <a:spcPts val="400"/>
              </a:spcBef>
              <a:spcAft>
                <a:spcPts val="0"/>
              </a:spcAft>
              <a:buClr>
                <a:schemeClr val="lt2"/>
              </a:buClr>
              <a:buFont typeface="Tahoma"/>
              <a:buChar char="•"/>
              <a:defRPr sz="1400" b="0" i="0" u="none" strike="noStrike" cap="none" baseline="0">
                <a:solidFill>
                  <a:srgbClr val="000000"/>
                </a:solidFill>
                <a:latin typeface="Arial"/>
                <a:ea typeface="Arial"/>
                <a:cs typeface="Arial"/>
                <a:sym typeface="Arial"/>
              </a:defRPr>
            </a:lvl5pPr>
            <a:lvl6pPr marL="2514600" marR="0" indent="76200" algn="l" rtl="0">
              <a:lnSpc>
                <a:spcPct val="100000"/>
              </a:lnSpc>
              <a:spcBef>
                <a:spcPts val="400"/>
              </a:spcBef>
              <a:spcAft>
                <a:spcPts val="0"/>
              </a:spcAft>
              <a:buClr>
                <a:schemeClr val="lt2"/>
              </a:buClr>
              <a:buFont typeface="Tahoma"/>
              <a:buChar char="•"/>
              <a:defRPr sz="1400" b="0" i="0" u="none" strike="noStrike" cap="none" baseline="0">
                <a:solidFill>
                  <a:srgbClr val="000000"/>
                </a:solidFill>
                <a:latin typeface="Arial"/>
                <a:ea typeface="Arial"/>
                <a:cs typeface="Arial"/>
                <a:sym typeface="Arial"/>
              </a:defRPr>
            </a:lvl6pPr>
            <a:lvl7pPr marL="2971800" marR="0" indent="76200" algn="l" rtl="0">
              <a:lnSpc>
                <a:spcPct val="100000"/>
              </a:lnSpc>
              <a:spcBef>
                <a:spcPts val="400"/>
              </a:spcBef>
              <a:spcAft>
                <a:spcPts val="0"/>
              </a:spcAft>
              <a:buClr>
                <a:schemeClr val="lt2"/>
              </a:buClr>
              <a:buFont typeface="Tahoma"/>
              <a:buChar char="•"/>
              <a:defRPr sz="1400" b="0" i="0" u="none" strike="noStrike" cap="none" baseline="0">
                <a:solidFill>
                  <a:srgbClr val="000000"/>
                </a:solidFill>
                <a:latin typeface="Arial"/>
                <a:ea typeface="Arial"/>
                <a:cs typeface="Arial"/>
                <a:sym typeface="Arial"/>
              </a:defRPr>
            </a:lvl7pPr>
            <a:lvl8pPr marL="3429000" marR="0" indent="76200" algn="l" rtl="0">
              <a:lnSpc>
                <a:spcPct val="100000"/>
              </a:lnSpc>
              <a:spcBef>
                <a:spcPts val="400"/>
              </a:spcBef>
              <a:spcAft>
                <a:spcPts val="0"/>
              </a:spcAft>
              <a:buClr>
                <a:schemeClr val="lt2"/>
              </a:buClr>
              <a:buFont typeface="Tahoma"/>
              <a:buChar char="•"/>
              <a:defRPr sz="1400" b="0" i="0" u="none" strike="noStrike" cap="none" baseline="0">
                <a:solidFill>
                  <a:srgbClr val="000000"/>
                </a:solidFill>
                <a:latin typeface="Arial"/>
                <a:ea typeface="Arial"/>
                <a:cs typeface="Arial"/>
                <a:sym typeface="Arial"/>
              </a:defRPr>
            </a:lvl8pPr>
            <a:lvl9pPr marL="3886200" marR="0" indent="76200" algn="l" rtl="0">
              <a:lnSpc>
                <a:spcPct val="100000"/>
              </a:lnSpc>
              <a:spcBef>
                <a:spcPts val="400"/>
              </a:spcBef>
              <a:spcAft>
                <a:spcPts val="0"/>
              </a:spcAft>
              <a:buClr>
                <a:schemeClr val="lt2"/>
              </a:buClr>
              <a:buFont typeface="Tahoma"/>
              <a:buChar char="•"/>
              <a:defRPr sz="1400" b="0" i="0" u="none" strike="noStrike" cap="none" baseline="0">
                <a:solidFill>
                  <a:srgbClr val="000000"/>
                </a:solidFill>
                <a:latin typeface="Arial"/>
                <a:ea typeface="Arial"/>
                <a:cs typeface="Arial"/>
                <a:sym typeface="Arial"/>
              </a:defRPr>
            </a:lvl9pPr>
          </a:lstStyle>
          <a:p>
            <a:endParaRPr/>
          </a:p>
        </p:txBody>
      </p:sp>
      <p:sp>
        <p:nvSpPr>
          <p:cNvPr id="7" name="Shape 7"/>
          <p:cNvSpPr txBox="1"/>
          <p:nvPr/>
        </p:nvSpPr>
        <p:spPr>
          <a:xfrm>
            <a:off x="457200" y="228600"/>
            <a:ext cx="9144000" cy="612775"/>
          </a:xfrm>
          <a:prstGeom prst="rect">
            <a:avLst/>
          </a:prstGeom>
          <a:noFill/>
          <a:ln>
            <a:noFill/>
          </a:ln>
        </p:spPr>
        <p:txBody>
          <a:bodyPr lIns="90475" tIns="44450" rIns="90475" bIns="44450" anchor="t" anchorCtr="0">
            <a:noAutofit/>
          </a:bodyPr>
          <a:lstStyle/>
          <a:p>
            <a:pPr marL="0" marR="0" lvl="0" indent="0" algn="ctr" rtl="0">
              <a:lnSpc>
                <a:spcPct val="100000"/>
              </a:lnSpc>
              <a:spcBef>
                <a:spcPts val="0"/>
              </a:spcBef>
              <a:spcAft>
                <a:spcPts val="0"/>
              </a:spcAft>
              <a:buClr>
                <a:schemeClr val="hlink"/>
              </a:buClr>
              <a:buSzPct val="25000"/>
              <a:buFont typeface="Arial"/>
              <a:buNone/>
            </a:pPr>
            <a:r>
              <a:rPr lang="en-US" sz="3600" b="1" i="1" u="none" strike="noStrike" cap="none" baseline="0">
                <a:solidFill>
                  <a:srgbClr val="FF0000"/>
                </a:solidFill>
                <a:latin typeface="Arial"/>
                <a:ea typeface="Arial"/>
                <a:cs typeface="Arial"/>
                <a:sym typeface="Arial"/>
              </a:rPr>
              <a:t>ISE Senior Design Project</a:t>
            </a:r>
          </a:p>
          <a:p>
            <a:pPr marL="0" marR="0" lvl="0" indent="0" algn="ctr" rtl="0">
              <a:lnSpc>
                <a:spcPct val="100000"/>
              </a:lnSpc>
              <a:spcBef>
                <a:spcPts val="0"/>
              </a:spcBef>
              <a:spcAft>
                <a:spcPts val="0"/>
              </a:spcAft>
              <a:buClr>
                <a:schemeClr val="hlink"/>
              </a:buClr>
              <a:buFont typeface="Arial"/>
              <a:buNone/>
            </a:pPr>
            <a:endParaRPr sz="3400" b="1" i="1" u="none" strike="noStrike" cap="none" baseline="0">
              <a:solidFill>
                <a:schemeClr val="hlink"/>
              </a:solidFill>
              <a:latin typeface="Arial"/>
              <a:ea typeface="Arial"/>
              <a:cs typeface="Arial"/>
              <a:sym typeface="Arial"/>
            </a:endParaRPr>
          </a:p>
        </p:txBody>
      </p:sp>
      <p:cxnSp>
        <p:nvCxnSpPr>
          <p:cNvPr id="8" name="Shape 8"/>
          <p:cNvCxnSpPr/>
          <p:nvPr/>
        </p:nvCxnSpPr>
        <p:spPr>
          <a:xfrm>
            <a:off x="82550" y="1143000"/>
            <a:ext cx="8978899" cy="0"/>
          </a:xfrm>
          <a:prstGeom prst="straightConnector1">
            <a:avLst/>
          </a:prstGeom>
          <a:noFill/>
          <a:ln w="12700" cap="flat" cmpd="sng">
            <a:solidFill>
              <a:srgbClr val="000000"/>
            </a:solidFill>
            <a:prstDash val="solid"/>
            <a:miter/>
            <a:headEnd type="none" w="med" len="med"/>
            <a:tailEnd type="none" w="med" len="med"/>
          </a:ln>
        </p:spPr>
      </p:cxnSp>
      <p:cxnSp>
        <p:nvCxnSpPr>
          <p:cNvPr id="9" name="Shape 9"/>
          <p:cNvCxnSpPr/>
          <p:nvPr/>
        </p:nvCxnSpPr>
        <p:spPr>
          <a:xfrm>
            <a:off x="82550" y="6248400"/>
            <a:ext cx="8978899" cy="0"/>
          </a:xfrm>
          <a:prstGeom prst="straightConnector1">
            <a:avLst/>
          </a:prstGeom>
          <a:noFill/>
          <a:ln w="12700" cap="flat" cmpd="sng">
            <a:solidFill>
              <a:srgbClr val="000000"/>
            </a:solidFill>
            <a:prstDash val="solid"/>
            <a:miter/>
            <a:headEnd type="none" w="med" len="med"/>
            <a:tailEnd type="none" w="med" len="med"/>
          </a:ln>
        </p:spPr>
      </p:cxnSp>
      <p:sp>
        <p:nvSpPr>
          <p:cNvPr id="10" name="Shape 10"/>
          <p:cNvSpPr txBox="1"/>
          <p:nvPr/>
        </p:nvSpPr>
        <p:spPr>
          <a:xfrm>
            <a:off x="-228600" y="6324600"/>
            <a:ext cx="9372600" cy="381000"/>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chemeClr val="hlink"/>
              </a:buClr>
              <a:buSzPct val="25000"/>
              <a:buFont typeface="Arial"/>
              <a:buNone/>
            </a:pPr>
            <a:r>
              <a:rPr lang="en-US" sz="2000" b="1" i="0" u="none" strike="noStrike" cap="none" baseline="0">
                <a:solidFill>
                  <a:srgbClr val="FF0000"/>
                </a:solidFill>
                <a:latin typeface="Arial"/>
                <a:ea typeface="Arial"/>
                <a:cs typeface="Arial"/>
                <a:sym typeface="Arial"/>
              </a:rPr>
              <a:t>Design of Engineering Systems II    </a:t>
            </a:r>
            <a:r>
              <a:rPr lang="en-US" sz="2000" b="1" i="0" u="none" strike="noStrike" cap="none" baseline="0">
                <a:solidFill>
                  <a:schemeClr val="hlink"/>
                </a:solidFill>
                <a:latin typeface="Arial"/>
                <a:ea typeface="Arial"/>
                <a:cs typeface="Arial"/>
                <a:sym typeface="Arial"/>
              </a:rPr>
              <a:t>                      11/20/2015</a:t>
            </a:r>
          </a:p>
        </p:txBody>
      </p:sp>
      <p:pic>
        <p:nvPicPr>
          <p:cNvPr id="11" name="Shape 11"/>
          <p:cNvPicPr preferRelativeResize="0"/>
          <p:nvPr/>
        </p:nvPicPr>
        <p:blipFill rotWithShape="1">
          <a:blip r:embed="rId12">
            <a:alphaModFix/>
          </a:blip>
          <a:srcRect/>
          <a:stretch/>
        </p:blipFill>
        <p:spPr>
          <a:xfrm>
            <a:off x="0" y="0"/>
            <a:ext cx="1828800" cy="838198"/>
          </a:xfrm>
          <a:prstGeom prst="rect">
            <a:avLst/>
          </a:prstGeom>
          <a:noFill/>
          <a:ln>
            <a:noFill/>
          </a:ln>
        </p:spPr>
      </p:pic>
      <p:sp>
        <p:nvSpPr>
          <p:cNvPr id="12" name="Shape 12"/>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a:t>
            </a:fld>
            <a:endParaRPr lang="en-US" sz="2000" b="0" i="0" u="none" strike="noStrike" cap="none" baseline="0">
              <a:solidFill>
                <a:srgbClr val="FF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6.png"/><Relationship Id="rId1" Type="http://schemas.microsoft.com/office/2007/relationships/media" Target="../media/media1.m4v"/><Relationship Id="rId2" Type="http://schemas.openxmlformats.org/officeDocument/2006/relationships/video" Target="../media/media1.m4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gi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066800" y="1469900"/>
            <a:ext cx="7315200" cy="1044700"/>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600" b="0" i="0" u="none" strike="noStrike" cap="none" baseline="0">
                <a:solidFill>
                  <a:srgbClr val="FF0000"/>
                </a:solidFill>
                <a:latin typeface="Arial"/>
                <a:ea typeface="Arial"/>
                <a:cs typeface="Arial"/>
                <a:sym typeface="Arial"/>
              </a:rPr>
              <a:t>Automatic Order Retrieval System</a:t>
            </a:r>
          </a:p>
        </p:txBody>
      </p:sp>
      <p:sp>
        <p:nvSpPr>
          <p:cNvPr id="56" name="Shape 56"/>
          <p:cNvSpPr txBox="1"/>
          <p:nvPr/>
        </p:nvSpPr>
        <p:spPr>
          <a:xfrm>
            <a:off x="1371600" y="2286000"/>
            <a:ext cx="6382199" cy="38270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Times New Roman"/>
              <a:buNone/>
            </a:pPr>
            <a:endParaRPr sz="2400" b="0" i="0" u="none" strike="noStrike" cap="none" baseline="0">
              <a:solidFill>
                <a:srgbClr val="0000FF"/>
              </a:solidFill>
              <a:latin typeface="Arial"/>
              <a:ea typeface="Arial"/>
              <a:cs typeface="Arial"/>
              <a:sym typeface="Arial"/>
            </a:endParaRPr>
          </a:p>
          <a:p>
            <a:pPr marL="0" marR="0" lvl="0" indent="0" algn="ctr" rtl="0">
              <a:lnSpc>
                <a:spcPct val="100000"/>
              </a:lnSpc>
              <a:spcBef>
                <a:spcPts val="0"/>
              </a:spcBef>
              <a:spcAft>
                <a:spcPts val="0"/>
              </a:spcAft>
              <a:buClr>
                <a:srgbClr val="0000FF"/>
              </a:buClr>
              <a:buSzPct val="25000"/>
              <a:buFont typeface="Arial"/>
              <a:buNone/>
            </a:pPr>
            <a:r>
              <a:rPr lang="en-US" sz="3000" b="0" i="0" u="none" strike="noStrike" cap="none" baseline="0">
                <a:solidFill>
                  <a:srgbClr val="0000FF"/>
                </a:solidFill>
                <a:latin typeface="Arial"/>
                <a:ea typeface="Arial"/>
                <a:cs typeface="Arial"/>
                <a:sym typeface="Arial"/>
              </a:rPr>
              <a:t>Group 9</a:t>
            </a:r>
          </a:p>
          <a:p>
            <a:pPr marL="0" marR="0" lvl="0" indent="0" algn="l" rtl="0">
              <a:lnSpc>
                <a:spcPct val="100000"/>
              </a:lnSpc>
              <a:spcBef>
                <a:spcPts val="0"/>
              </a:spcBef>
              <a:spcAft>
                <a:spcPts val="0"/>
              </a:spcAft>
              <a:buClr>
                <a:srgbClr val="000000"/>
              </a:buClr>
              <a:buFont typeface="Times New Roman"/>
              <a:buNone/>
            </a:pPr>
            <a:endParaRPr sz="3000" b="0" i="0" u="none" strike="noStrike" cap="none" baseline="0">
              <a:solidFill>
                <a:srgbClr val="0000FF"/>
              </a:solidFill>
              <a:latin typeface="Arial"/>
              <a:ea typeface="Arial"/>
              <a:cs typeface="Arial"/>
              <a:sym typeface="Arial"/>
            </a:endParaRPr>
          </a:p>
          <a:p>
            <a:pPr marL="0" marR="0" lvl="0" indent="0" algn="ctr" rtl="0">
              <a:lnSpc>
                <a:spcPct val="100000"/>
              </a:lnSpc>
              <a:spcBef>
                <a:spcPts val="0"/>
              </a:spcBef>
              <a:spcAft>
                <a:spcPts val="0"/>
              </a:spcAft>
              <a:buClr>
                <a:srgbClr val="0000FF"/>
              </a:buClr>
              <a:buSzPct val="25000"/>
              <a:buFont typeface="Arial"/>
              <a:buNone/>
            </a:pPr>
            <a:r>
              <a:rPr lang="en-US" sz="3000" b="0" i="0" u="none" strike="noStrike" cap="none" baseline="0">
                <a:solidFill>
                  <a:srgbClr val="0000FF"/>
                </a:solidFill>
                <a:latin typeface="Arial"/>
                <a:ea typeface="Arial"/>
                <a:cs typeface="Arial"/>
                <a:sym typeface="Arial"/>
              </a:rPr>
              <a:t>F. Cumpa</a:t>
            </a:r>
          </a:p>
          <a:p>
            <a:pPr marL="0" marR="0" lvl="0" indent="0" algn="ctr" rtl="0">
              <a:lnSpc>
                <a:spcPct val="100000"/>
              </a:lnSpc>
              <a:spcBef>
                <a:spcPts val="0"/>
              </a:spcBef>
              <a:spcAft>
                <a:spcPts val="0"/>
              </a:spcAft>
              <a:buClr>
                <a:srgbClr val="0000FF"/>
              </a:buClr>
              <a:buSzPct val="25000"/>
              <a:buFont typeface="Arial"/>
              <a:buNone/>
            </a:pPr>
            <a:r>
              <a:rPr lang="en-US" sz="3000" b="0" i="0" u="none" strike="noStrike" cap="none" baseline="0">
                <a:solidFill>
                  <a:srgbClr val="0000FF"/>
                </a:solidFill>
                <a:latin typeface="Arial"/>
                <a:ea typeface="Arial"/>
                <a:cs typeface="Arial"/>
                <a:sym typeface="Arial"/>
              </a:rPr>
              <a:t>A. Delfin</a:t>
            </a:r>
          </a:p>
          <a:p>
            <a:pPr marL="0" marR="0" lvl="0" indent="0" algn="ctr" rtl="0">
              <a:lnSpc>
                <a:spcPct val="100000"/>
              </a:lnSpc>
              <a:spcBef>
                <a:spcPts val="0"/>
              </a:spcBef>
              <a:spcAft>
                <a:spcPts val="0"/>
              </a:spcAft>
              <a:buClr>
                <a:srgbClr val="0000FF"/>
              </a:buClr>
              <a:buSzPct val="25000"/>
              <a:buFont typeface="Arial"/>
              <a:buNone/>
            </a:pPr>
            <a:r>
              <a:rPr lang="en-US" sz="3000" b="0" i="0" u="none" strike="noStrike" cap="none" baseline="0">
                <a:solidFill>
                  <a:srgbClr val="0000FF"/>
                </a:solidFill>
                <a:latin typeface="Arial"/>
                <a:ea typeface="Arial"/>
                <a:cs typeface="Arial"/>
                <a:sym typeface="Arial"/>
              </a:rPr>
              <a:t>M. Samalo</a:t>
            </a:r>
          </a:p>
          <a:p>
            <a:pPr marL="0" marR="0" lvl="0" indent="0" algn="ctr" rtl="0">
              <a:lnSpc>
                <a:spcPct val="100000"/>
              </a:lnSpc>
              <a:spcBef>
                <a:spcPts val="0"/>
              </a:spcBef>
              <a:spcAft>
                <a:spcPts val="0"/>
              </a:spcAft>
              <a:buClr>
                <a:srgbClr val="0000FF"/>
              </a:buClr>
              <a:buSzPct val="25000"/>
              <a:buFont typeface="Arial"/>
              <a:buNone/>
            </a:pPr>
            <a:r>
              <a:rPr lang="en-US" sz="3000" b="0" i="0" u="none" strike="noStrike" cap="none" baseline="0">
                <a:solidFill>
                  <a:srgbClr val="0000FF"/>
                </a:solidFill>
                <a:latin typeface="Arial"/>
                <a:ea typeface="Arial"/>
                <a:cs typeface="Arial"/>
                <a:sym typeface="Arial"/>
              </a:rPr>
              <a:t>Z. Zhang</a:t>
            </a:r>
          </a:p>
          <a:p>
            <a:pPr marL="0" marR="0" lvl="0" indent="0" algn="ctr" rtl="0">
              <a:lnSpc>
                <a:spcPct val="100000"/>
              </a:lnSpc>
              <a:spcBef>
                <a:spcPts val="0"/>
              </a:spcBef>
              <a:spcAft>
                <a:spcPts val="0"/>
              </a:spcAft>
              <a:buClr>
                <a:srgbClr val="000000"/>
              </a:buClr>
              <a:buFont typeface="Times New Roman"/>
              <a:buNone/>
            </a:pPr>
            <a:endParaRPr sz="2400" b="0" i="0" u="none" strike="noStrike" cap="none" baseline="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baseline="0">
              <a:solidFill>
                <a:srgbClr val="0000FF"/>
              </a:solidFill>
              <a:latin typeface="Arial"/>
              <a:ea typeface="Arial"/>
              <a:cs typeface="Arial"/>
              <a:sym typeface="Arial"/>
            </a:endParaRPr>
          </a:p>
        </p:txBody>
      </p:sp>
      <p:sp>
        <p:nvSpPr>
          <p:cNvPr id="57" name="Shape 57"/>
          <p:cNvSpPr txBox="1"/>
          <p:nvPr/>
        </p:nvSpPr>
        <p:spPr>
          <a:xfrm>
            <a:off x="5777525" y="6257725"/>
            <a:ext cx="2941200" cy="450299"/>
          </a:xfrm>
          <a:prstGeom prst="rect">
            <a:avLst/>
          </a:prstGeom>
          <a:solidFill>
            <a:schemeClr val="dk2"/>
          </a:solidFill>
          <a:ln>
            <a:noFill/>
          </a:ln>
        </p:spPr>
        <p:txBody>
          <a:bodyPr lIns="91425" tIns="91425" rIns="91425" bIns="91425" anchor="t" anchorCtr="0">
            <a:noAutofit/>
          </a:bodyPr>
          <a:lstStyle/>
          <a:p>
            <a:pPr>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10</a:t>
            </a:fld>
            <a:endParaRPr lang="en-US" sz="2000" b="0" i="0" u="none" strike="noStrike" cap="none" baseline="0">
              <a:solidFill>
                <a:srgbClr val="FF0000"/>
              </a:solidFill>
              <a:latin typeface="Arial"/>
              <a:ea typeface="Arial"/>
              <a:cs typeface="Arial"/>
              <a:sym typeface="Arial"/>
            </a:endParaRPr>
          </a:p>
        </p:txBody>
      </p:sp>
      <p:sp>
        <p:nvSpPr>
          <p:cNvPr id="138" name="Shape 138"/>
          <p:cNvSpPr/>
          <p:nvPr/>
        </p:nvSpPr>
        <p:spPr>
          <a:xfrm>
            <a:off x="934775" y="3757075"/>
            <a:ext cx="1698899"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Hardware</a:t>
            </a:r>
          </a:p>
        </p:txBody>
      </p:sp>
      <p:sp>
        <p:nvSpPr>
          <p:cNvPr id="139" name="Shape 139"/>
          <p:cNvSpPr/>
          <p:nvPr/>
        </p:nvSpPr>
        <p:spPr>
          <a:xfrm>
            <a:off x="6345675" y="3757075"/>
            <a:ext cx="2309999"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User Interface</a:t>
            </a:r>
          </a:p>
        </p:txBody>
      </p:sp>
      <p:sp>
        <p:nvSpPr>
          <p:cNvPr id="140" name="Shape 140"/>
          <p:cNvSpPr/>
          <p:nvPr/>
        </p:nvSpPr>
        <p:spPr>
          <a:xfrm>
            <a:off x="3722550" y="3757075"/>
            <a:ext cx="1698899"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Software</a:t>
            </a:r>
          </a:p>
        </p:txBody>
      </p:sp>
      <p:sp>
        <p:nvSpPr>
          <p:cNvPr id="141" name="Shape 141"/>
          <p:cNvSpPr/>
          <p:nvPr/>
        </p:nvSpPr>
        <p:spPr>
          <a:xfrm>
            <a:off x="3079950" y="1734700"/>
            <a:ext cx="2984100"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3000" b="0" i="0" u="none" strike="noStrike" cap="none" baseline="0">
                <a:solidFill>
                  <a:srgbClr val="0000FF"/>
                </a:solidFill>
                <a:latin typeface="Arial"/>
                <a:ea typeface="Arial"/>
                <a:cs typeface="Arial"/>
                <a:sym typeface="Arial"/>
              </a:rPr>
              <a:t>System Design</a:t>
            </a:r>
          </a:p>
        </p:txBody>
      </p:sp>
      <p:cxnSp>
        <p:nvCxnSpPr>
          <p:cNvPr id="142" name="Shape 142"/>
          <p:cNvCxnSpPr>
            <a:stCxn id="141" idx="2"/>
            <a:endCxn id="138" idx="0"/>
          </p:cNvCxnSpPr>
          <p:nvPr/>
        </p:nvCxnSpPr>
        <p:spPr>
          <a:xfrm flipH="1">
            <a:off x="1784100" y="2624500"/>
            <a:ext cx="2787900" cy="1132500"/>
          </a:xfrm>
          <a:prstGeom prst="straightConnector1">
            <a:avLst/>
          </a:prstGeom>
          <a:noFill/>
          <a:ln w="9525" cap="flat" cmpd="sng">
            <a:solidFill>
              <a:srgbClr val="FF0000"/>
            </a:solidFill>
            <a:prstDash val="solid"/>
            <a:round/>
            <a:headEnd type="none" w="med" len="med"/>
            <a:tailEnd type="triangle" w="lg" len="lg"/>
          </a:ln>
        </p:spPr>
      </p:cxnSp>
      <p:cxnSp>
        <p:nvCxnSpPr>
          <p:cNvPr id="143" name="Shape 143"/>
          <p:cNvCxnSpPr>
            <a:endCxn id="140" idx="0"/>
          </p:cNvCxnSpPr>
          <p:nvPr/>
        </p:nvCxnSpPr>
        <p:spPr>
          <a:xfrm>
            <a:off x="4571999" y="2624575"/>
            <a:ext cx="0" cy="1132500"/>
          </a:xfrm>
          <a:prstGeom prst="straightConnector1">
            <a:avLst/>
          </a:prstGeom>
          <a:noFill/>
          <a:ln w="9525" cap="flat" cmpd="sng">
            <a:solidFill>
              <a:srgbClr val="FF0000"/>
            </a:solidFill>
            <a:prstDash val="solid"/>
            <a:round/>
            <a:headEnd type="none" w="med" len="med"/>
            <a:tailEnd type="triangle" w="lg" len="lg"/>
          </a:ln>
        </p:spPr>
      </p:cxnSp>
      <p:cxnSp>
        <p:nvCxnSpPr>
          <p:cNvPr id="144" name="Shape 144"/>
          <p:cNvCxnSpPr>
            <a:stCxn id="141" idx="2"/>
            <a:endCxn id="139" idx="0"/>
          </p:cNvCxnSpPr>
          <p:nvPr/>
        </p:nvCxnSpPr>
        <p:spPr>
          <a:xfrm>
            <a:off x="4572000" y="2624500"/>
            <a:ext cx="2928599" cy="1132500"/>
          </a:xfrm>
          <a:prstGeom prst="straightConnector1">
            <a:avLst/>
          </a:prstGeom>
          <a:noFill/>
          <a:ln w="9525" cap="flat" cmpd="sng">
            <a:solidFill>
              <a:srgbClr val="FF0000"/>
            </a:solidFill>
            <a:prstDash val="solid"/>
            <a:round/>
            <a:headEnd type="none" w="med" len="med"/>
            <a:tailEnd type="triangle" w="lg" len="lg"/>
          </a:ln>
        </p:spPr>
      </p:cxnSp>
      <p:sp>
        <p:nvSpPr>
          <p:cNvPr id="145" name="Shape 145"/>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Shape 151"/>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11</a:t>
            </a:fld>
            <a:endParaRPr lang="en-US" sz="2000" b="0" i="0" u="none" strike="noStrike" cap="none" baseline="0">
              <a:solidFill>
                <a:srgbClr val="FF0000"/>
              </a:solidFill>
              <a:latin typeface="Arial"/>
              <a:ea typeface="Arial"/>
              <a:cs typeface="Arial"/>
              <a:sym typeface="Arial"/>
            </a:endParaRPr>
          </a:p>
        </p:txBody>
      </p:sp>
      <p:sp>
        <p:nvSpPr>
          <p:cNvPr id="152" name="Shape 152"/>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pic>
        <p:nvPicPr>
          <p:cNvPr id="3" name="group9video.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2014" y="1421727"/>
            <a:ext cx="8204512" cy="4615038"/>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12</a:t>
            </a:fld>
            <a:endParaRPr lang="en-US" sz="2000" b="0" i="0" u="none" strike="noStrike" cap="none" baseline="0">
              <a:solidFill>
                <a:srgbClr val="FF0000"/>
              </a:solidFill>
              <a:latin typeface="Arial"/>
              <a:ea typeface="Arial"/>
              <a:cs typeface="Arial"/>
              <a:sym typeface="Arial"/>
            </a:endParaRPr>
          </a:p>
        </p:txBody>
      </p:sp>
      <p:sp>
        <p:nvSpPr>
          <p:cNvPr id="158" name="Shape 158"/>
          <p:cNvSpPr/>
          <p:nvPr/>
        </p:nvSpPr>
        <p:spPr>
          <a:xfrm>
            <a:off x="3079950" y="1734700"/>
            <a:ext cx="2984100"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3000" b="0" i="0" u="none" strike="noStrike" cap="none" baseline="0">
                <a:solidFill>
                  <a:srgbClr val="0000FF"/>
                </a:solidFill>
                <a:latin typeface="Arial"/>
                <a:ea typeface="Arial"/>
                <a:cs typeface="Arial"/>
                <a:sym typeface="Arial"/>
              </a:rPr>
              <a:t>System Design</a:t>
            </a:r>
          </a:p>
        </p:txBody>
      </p:sp>
      <p:sp>
        <p:nvSpPr>
          <p:cNvPr id="159" name="Shape 159"/>
          <p:cNvSpPr/>
          <p:nvPr/>
        </p:nvSpPr>
        <p:spPr>
          <a:xfrm>
            <a:off x="934775" y="3757075"/>
            <a:ext cx="1698899" cy="889800"/>
          </a:xfrm>
          <a:prstGeom prst="roundRect">
            <a:avLst>
              <a:gd name="adj" fmla="val 16667"/>
            </a:avLst>
          </a:prstGeom>
          <a:solidFill>
            <a:srgbClr val="00FFFF"/>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Hardware</a:t>
            </a:r>
          </a:p>
        </p:txBody>
      </p:sp>
      <p:sp>
        <p:nvSpPr>
          <p:cNvPr id="160" name="Shape 160"/>
          <p:cNvSpPr/>
          <p:nvPr/>
        </p:nvSpPr>
        <p:spPr>
          <a:xfrm>
            <a:off x="3722550" y="3757075"/>
            <a:ext cx="1698899"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Software</a:t>
            </a:r>
          </a:p>
        </p:txBody>
      </p:sp>
      <p:sp>
        <p:nvSpPr>
          <p:cNvPr id="161" name="Shape 161"/>
          <p:cNvSpPr/>
          <p:nvPr/>
        </p:nvSpPr>
        <p:spPr>
          <a:xfrm>
            <a:off x="6345675" y="3757075"/>
            <a:ext cx="2309999"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User Interface</a:t>
            </a:r>
          </a:p>
        </p:txBody>
      </p:sp>
      <p:cxnSp>
        <p:nvCxnSpPr>
          <p:cNvPr id="162" name="Shape 162"/>
          <p:cNvCxnSpPr/>
          <p:nvPr/>
        </p:nvCxnSpPr>
        <p:spPr>
          <a:xfrm flipH="1">
            <a:off x="1784099" y="2624500"/>
            <a:ext cx="2787900" cy="1132499"/>
          </a:xfrm>
          <a:prstGeom prst="straightConnector1">
            <a:avLst/>
          </a:prstGeom>
          <a:noFill/>
          <a:ln w="9525" cap="flat" cmpd="sng">
            <a:solidFill>
              <a:srgbClr val="FF0000"/>
            </a:solidFill>
            <a:prstDash val="solid"/>
            <a:round/>
            <a:headEnd type="none" w="med" len="med"/>
            <a:tailEnd type="triangle" w="lg" len="lg"/>
          </a:ln>
        </p:spPr>
      </p:cxnSp>
      <p:cxnSp>
        <p:nvCxnSpPr>
          <p:cNvPr id="163" name="Shape 163"/>
          <p:cNvCxnSpPr/>
          <p:nvPr/>
        </p:nvCxnSpPr>
        <p:spPr>
          <a:xfrm>
            <a:off x="4572000" y="2624575"/>
            <a:ext cx="0" cy="1132499"/>
          </a:xfrm>
          <a:prstGeom prst="straightConnector1">
            <a:avLst/>
          </a:prstGeom>
          <a:noFill/>
          <a:ln w="9525" cap="flat" cmpd="sng">
            <a:solidFill>
              <a:srgbClr val="FF0000"/>
            </a:solidFill>
            <a:prstDash val="solid"/>
            <a:round/>
            <a:headEnd type="none" w="med" len="med"/>
            <a:tailEnd type="triangle" w="lg" len="lg"/>
          </a:ln>
        </p:spPr>
      </p:cxnSp>
      <p:cxnSp>
        <p:nvCxnSpPr>
          <p:cNvPr id="164" name="Shape 164"/>
          <p:cNvCxnSpPr/>
          <p:nvPr/>
        </p:nvCxnSpPr>
        <p:spPr>
          <a:xfrm>
            <a:off x="4572000" y="2624500"/>
            <a:ext cx="2928599" cy="1132499"/>
          </a:xfrm>
          <a:prstGeom prst="straightConnector1">
            <a:avLst/>
          </a:prstGeom>
          <a:noFill/>
          <a:ln w="9525" cap="flat" cmpd="sng">
            <a:solidFill>
              <a:srgbClr val="FF0000"/>
            </a:solidFill>
            <a:prstDash val="solid"/>
            <a:round/>
            <a:headEnd type="none" w="med" len="med"/>
            <a:tailEnd type="triangle" w="lg" len="lg"/>
          </a:ln>
        </p:spPr>
      </p:cxnSp>
      <p:sp>
        <p:nvSpPr>
          <p:cNvPr id="165" name="Shape 165"/>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p:nvPr/>
        </p:nvSpPr>
        <p:spPr>
          <a:xfrm>
            <a:off x="2875500" y="1385800"/>
            <a:ext cx="3393000" cy="69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Hardware</a:t>
            </a:r>
          </a:p>
          <a:p>
            <a:pPr marL="0" marR="0" lvl="0" indent="0" algn="ctr" rtl="0">
              <a:lnSpc>
                <a:spcPct val="100000"/>
              </a:lnSpc>
              <a:spcBef>
                <a:spcPts val="0"/>
              </a:spcBef>
              <a:spcAft>
                <a:spcPts val="0"/>
              </a:spcAft>
              <a:buClr>
                <a:srgbClr val="000000"/>
              </a:buClr>
              <a:buFont typeface="Arial"/>
              <a:buNone/>
            </a:pPr>
            <a:endParaRPr sz="2600" b="0" i="0" u="none" strike="noStrike" cap="none" baseline="0">
              <a:solidFill>
                <a:srgbClr val="FF0000"/>
              </a:solidFill>
              <a:latin typeface="Arial"/>
              <a:ea typeface="Arial"/>
              <a:cs typeface="Arial"/>
              <a:sym typeface="Arial"/>
            </a:endParaRPr>
          </a:p>
        </p:txBody>
      </p:sp>
      <p:sp>
        <p:nvSpPr>
          <p:cNvPr id="171" name="Shape 171"/>
          <p:cNvSpPr txBox="1"/>
          <p:nvPr/>
        </p:nvSpPr>
        <p:spPr>
          <a:xfrm>
            <a:off x="873550" y="2435150"/>
            <a:ext cx="4524300" cy="2682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FF"/>
              </a:buClr>
              <a:buFont typeface="Arial"/>
              <a:buNone/>
            </a:pPr>
            <a:endParaRPr sz="1400" b="0" i="0" u="none" strike="noStrike" cap="none" baseline="0">
              <a:solidFill>
                <a:srgbClr val="000000"/>
              </a:solidFill>
              <a:latin typeface="Arial"/>
              <a:ea typeface="Arial"/>
              <a:cs typeface="Arial"/>
              <a:sym typeface="Arial"/>
            </a:endParaRPr>
          </a:p>
          <a:p>
            <a:pPr marL="457200" marR="0" lvl="0" indent="-381000" algn="l" rtl="0">
              <a:lnSpc>
                <a:spcPct val="115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XYZ frame </a:t>
            </a:r>
          </a:p>
          <a:p>
            <a:pPr marL="457200" marR="0" lvl="0" indent="-381000" algn="l" rtl="0">
              <a:lnSpc>
                <a:spcPct val="115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Robotic arm </a:t>
            </a:r>
          </a:p>
          <a:p>
            <a:pPr marL="457200" marR="0" lvl="0" indent="-381000" algn="l" rtl="0">
              <a:lnSpc>
                <a:spcPct val="115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Gripping mechanism</a:t>
            </a:r>
          </a:p>
          <a:p>
            <a:pPr marL="457200" marR="0" lvl="0" indent="-381000" algn="l" rtl="0">
              <a:lnSpc>
                <a:spcPct val="115000"/>
              </a:lnSpc>
              <a:spcBef>
                <a:spcPts val="0"/>
              </a:spcBef>
              <a:spcAft>
                <a:spcPts val="0"/>
              </a:spcAft>
              <a:buClr>
                <a:srgbClr val="0000FF"/>
              </a:buClr>
              <a:buSzPct val="100000"/>
              <a:buChar char="●"/>
            </a:pPr>
            <a:r>
              <a:rPr lang="en-US" sz="2400">
                <a:solidFill>
                  <a:srgbClr val="0000FF"/>
                </a:solidFill>
              </a:rPr>
              <a:t>Kinect Sensor </a:t>
            </a:r>
          </a:p>
        </p:txBody>
      </p:sp>
      <p:sp>
        <p:nvSpPr>
          <p:cNvPr id="172" name="Shape 172"/>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13</a:t>
            </a:fld>
            <a:endParaRPr lang="en-US" sz="2000" b="0" i="0" u="none" strike="noStrike" cap="none" baseline="0">
              <a:solidFill>
                <a:srgbClr val="FF0000"/>
              </a:solidFill>
              <a:latin typeface="Arial"/>
              <a:ea typeface="Arial"/>
              <a:cs typeface="Arial"/>
              <a:sym typeface="Arial"/>
            </a:endParaRPr>
          </a:p>
        </p:txBody>
      </p:sp>
      <p:sp>
        <p:nvSpPr>
          <p:cNvPr id="173" name="Shape 173"/>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p:nvPr/>
        </p:nvSpPr>
        <p:spPr>
          <a:xfrm>
            <a:off x="873550" y="2511350"/>
            <a:ext cx="4524300" cy="2682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FF"/>
              </a:buClr>
              <a:buFont typeface="Arial"/>
              <a:buNone/>
            </a:pPr>
            <a:endParaRPr sz="1400" b="0" i="0" u="none" strike="noStrike" cap="none" baseline="0">
              <a:solidFill>
                <a:srgbClr val="000000"/>
              </a:solidFill>
              <a:latin typeface="Arial"/>
              <a:ea typeface="Arial"/>
              <a:cs typeface="Arial"/>
              <a:sym typeface="Arial"/>
            </a:endParaRPr>
          </a:p>
          <a:p>
            <a:pPr marR="0" lvl="0" algn="l" rtl="0">
              <a:lnSpc>
                <a:spcPct val="115000"/>
              </a:lnSpc>
              <a:spcBef>
                <a:spcPts val="0"/>
              </a:spcBef>
              <a:spcAft>
                <a:spcPts val="0"/>
              </a:spcAft>
              <a:buNone/>
            </a:pPr>
            <a:endParaRPr sz="2400" b="0" i="0" u="none" strike="noStrike" cap="none" baseline="0">
              <a:solidFill>
                <a:srgbClr val="0000FF"/>
              </a:solidFill>
              <a:latin typeface="Arial"/>
              <a:ea typeface="Arial"/>
              <a:cs typeface="Arial"/>
              <a:sym typeface="Arial"/>
            </a:endParaRPr>
          </a:p>
        </p:txBody>
      </p:sp>
      <p:sp>
        <p:nvSpPr>
          <p:cNvPr id="179" name="Shape 179"/>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14</a:t>
            </a:fld>
            <a:endParaRPr lang="en-US" sz="2000" b="0" i="0" u="none" strike="noStrike" cap="none" baseline="0">
              <a:solidFill>
                <a:srgbClr val="FF0000"/>
              </a:solidFill>
              <a:latin typeface="Arial"/>
              <a:ea typeface="Arial"/>
              <a:cs typeface="Arial"/>
              <a:sym typeface="Arial"/>
            </a:endParaRPr>
          </a:p>
        </p:txBody>
      </p:sp>
      <p:sp>
        <p:nvSpPr>
          <p:cNvPr id="180" name="Shape 180"/>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pic>
        <p:nvPicPr>
          <p:cNvPr id="181" name="Shape 181"/>
          <p:cNvPicPr preferRelativeResize="0"/>
          <p:nvPr/>
        </p:nvPicPr>
        <p:blipFill rotWithShape="1">
          <a:blip r:embed="rId3">
            <a:alphaModFix/>
          </a:blip>
          <a:srcRect l="8486" r="10771"/>
          <a:stretch/>
        </p:blipFill>
        <p:spPr>
          <a:xfrm>
            <a:off x="2043800" y="1214254"/>
            <a:ext cx="4734648" cy="4398044"/>
          </a:xfrm>
          <a:prstGeom prst="rect">
            <a:avLst/>
          </a:prstGeom>
          <a:noFill/>
          <a:ln>
            <a:noFill/>
          </a:ln>
        </p:spPr>
      </p:pic>
      <p:cxnSp>
        <p:nvCxnSpPr>
          <p:cNvPr id="182" name="Shape 182"/>
          <p:cNvCxnSpPr>
            <a:stCxn id="183" idx="1"/>
          </p:cNvCxnSpPr>
          <p:nvPr/>
        </p:nvCxnSpPr>
        <p:spPr>
          <a:xfrm flipH="1">
            <a:off x="6030675" y="2056574"/>
            <a:ext cx="1931100" cy="966600"/>
          </a:xfrm>
          <a:prstGeom prst="straightConnector1">
            <a:avLst/>
          </a:prstGeom>
          <a:noFill/>
          <a:ln w="38100" cap="flat" cmpd="sng">
            <a:solidFill>
              <a:srgbClr val="FF0000"/>
            </a:solidFill>
            <a:prstDash val="solid"/>
            <a:round/>
            <a:headEnd type="none" w="lg" len="lg"/>
            <a:tailEnd type="triangle" w="lg" len="lg"/>
          </a:ln>
        </p:spPr>
      </p:cxnSp>
      <p:cxnSp>
        <p:nvCxnSpPr>
          <p:cNvPr id="184" name="Shape 184"/>
          <p:cNvCxnSpPr>
            <a:stCxn id="185" idx="1"/>
          </p:cNvCxnSpPr>
          <p:nvPr/>
        </p:nvCxnSpPr>
        <p:spPr>
          <a:xfrm flipH="1">
            <a:off x="5505600" y="3428987"/>
            <a:ext cx="2268000" cy="835500"/>
          </a:xfrm>
          <a:prstGeom prst="straightConnector1">
            <a:avLst/>
          </a:prstGeom>
          <a:noFill/>
          <a:ln w="38100" cap="flat" cmpd="sng">
            <a:solidFill>
              <a:srgbClr val="FF0000"/>
            </a:solidFill>
            <a:prstDash val="solid"/>
            <a:round/>
            <a:headEnd type="none" w="lg" len="lg"/>
            <a:tailEnd type="triangle" w="lg" len="lg"/>
          </a:ln>
        </p:spPr>
      </p:cxnSp>
      <p:cxnSp>
        <p:nvCxnSpPr>
          <p:cNvPr id="186" name="Shape 186"/>
          <p:cNvCxnSpPr>
            <a:stCxn id="187" idx="3"/>
          </p:cNvCxnSpPr>
          <p:nvPr/>
        </p:nvCxnSpPr>
        <p:spPr>
          <a:xfrm>
            <a:off x="1333325" y="2056574"/>
            <a:ext cx="3249300" cy="935100"/>
          </a:xfrm>
          <a:prstGeom prst="straightConnector1">
            <a:avLst/>
          </a:prstGeom>
          <a:noFill/>
          <a:ln w="38100" cap="flat" cmpd="sng">
            <a:solidFill>
              <a:srgbClr val="FF0000"/>
            </a:solidFill>
            <a:prstDash val="solid"/>
            <a:round/>
            <a:headEnd type="none" w="lg" len="lg"/>
            <a:tailEnd type="triangle" w="lg" len="lg"/>
          </a:ln>
        </p:spPr>
      </p:cxnSp>
      <p:sp>
        <p:nvSpPr>
          <p:cNvPr id="188" name="Shape 188"/>
          <p:cNvSpPr txBox="1"/>
          <p:nvPr/>
        </p:nvSpPr>
        <p:spPr>
          <a:xfrm>
            <a:off x="7681350" y="3178800"/>
            <a:ext cx="1332299" cy="500400"/>
          </a:xfrm>
          <a:prstGeom prst="rect">
            <a:avLst/>
          </a:prstGeom>
          <a:noFill/>
          <a:ln>
            <a:noFill/>
          </a:ln>
        </p:spPr>
        <p:txBody>
          <a:bodyPr lIns="91425" tIns="91425" rIns="91425" bIns="91425" anchor="t" anchorCtr="0">
            <a:noAutofit/>
          </a:bodyPr>
          <a:lstStyle/>
          <a:p>
            <a:pPr lvl="0" algn="ctr" rtl="0">
              <a:spcBef>
                <a:spcPts val="0"/>
              </a:spcBef>
              <a:buNone/>
            </a:pPr>
            <a:r>
              <a:rPr lang="en-US" sz="1800">
                <a:solidFill>
                  <a:srgbClr val="0000FF"/>
                </a:solidFill>
              </a:rPr>
              <a:t>Y- Motor</a:t>
            </a:r>
          </a:p>
        </p:txBody>
      </p:sp>
      <p:sp>
        <p:nvSpPr>
          <p:cNvPr id="189" name="Shape 189"/>
          <p:cNvSpPr txBox="1"/>
          <p:nvPr/>
        </p:nvSpPr>
        <p:spPr>
          <a:xfrm>
            <a:off x="0" y="1806375"/>
            <a:ext cx="1332299" cy="500400"/>
          </a:xfrm>
          <a:prstGeom prst="rect">
            <a:avLst/>
          </a:prstGeom>
          <a:noFill/>
          <a:ln>
            <a:noFill/>
          </a:ln>
        </p:spPr>
        <p:txBody>
          <a:bodyPr lIns="91425" tIns="91425" rIns="91425" bIns="91425" anchor="t" anchorCtr="0">
            <a:noAutofit/>
          </a:bodyPr>
          <a:lstStyle/>
          <a:p>
            <a:pPr lvl="0" algn="ctr" rtl="0">
              <a:spcBef>
                <a:spcPts val="0"/>
              </a:spcBef>
              <a:buNone/>
            </a:pPr>
            <a:r>
              <a:rPr lang="en-US" sz="1800">
                <a:solidFill>
                  <a:srgbClr val="0000FF"/>
                </a:solidFill>
              </a:rPr>
              <a:t>Z- Motor</a:t>
            </a:r>
          </a:p>
        </p:txBody>
      </p:sp>
      <p:sp>
        <p:nvSpPr>
          <p:cNvPr id="190" name="Shape 190"/>
          <p:cNvSpPr txBox="1"/>
          <p:nvPr/>
        </p:nvSpPr>
        <p:spPr>
          <a:xfrm>
            <a:off x="7869525" y="1806375"/>
            <a:ext cx="1332299" cy="500400"/>
          </a:xfrm>
          <a:prstGeom prst="rect">
            <a:avLst/>
          </a:prstGeom>
          <a:noFill/>
          <a:ln>
            <a:noFill/>
          </a:ln>
        </p:spPr>
        <p:txBody>
          <a:bodyPr lIns="91425" tIns="91425" rIns="91425" bIns="91425" anchor="t" anchorCtr="0">
            <a:noAutofit/>
          </a:bodyPr>
          <a:lstStyle/>
          <a:p>
            <a:pPr lvl="0" algn="ctr" rtl="0">
              <a:spcBef>
                <a:spcPts val="0"/>
              </a:spcBef>
              <a:buNone/>
            </a:pPr>
            <a:r>
              <a:rPr lang="en-US" sz="1800">
                <a:solidFill>
                  <a:srgbClr val="0000FF"/>
                </a:solidFill>
              </a:rPr>
              <a:t>X- Motor</a:t>
            </a:r>
          </a:p>
        </p:txBody>
      </p:sp>
      <p:sp>
        <p:nvSpPr>
          <p:cNvPr id="187" name="Shape 187"/>
          <p:cNvSpPr/>
          <p:nvPr/>
        </p:nvSpPr>
        <p:spPr>
          <a:xfrm>
            <a:off x="185525" y="1831425"/>
            <a:ext cx="1147800" cy="450299"/>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3" name="Shape 183"/>
          <p:cNvSpPr/>
          <p:nvPr/>
        </p:nvSpPr>
        <p:spPr>
          <a:xfrm>
            <a:off x="7961775" y="1831425"/>
            <a:ext cx="1147800" cy="450299"/>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5" name="Shape 185"/>
          <p:cNvSpPr/>
          <p:nvPr/>
        </p:nvSpPr>
        <p:spPr>
          <a:xfrm>
            <a:off x="7773600" y="3203837"/>
            <a:ext cx="1147800" cy="450299"/>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91" name="Shape 191"/>
          <p:cNvPicPr preferRelativeResize="0"/>
          <p:nvPr/>
        </p:nvPicPr>
        <p:blipFill>
          <a:blip r:embed="rId4">
            <a:alphaModFix/>
          </a:blip>
          <a:stretch>
            <a:fillRect/>
          </a:stretch>
        </p:blipFill>
        <p:spPr>
          <a:xfrm>
            <a:off x="93250" y="4381425"/>
            <a:ext cx="1577079" cy="1113900"/>
          </a:xfrm>
          <a:prstGeom prst="rect">
            <a:avLst/>
          </a:prstGeom>
          <a:noFill/>
          <a:ln>
            <a:noFill/>
          </a:ln>
        </p:spPr>
      </p:pic>
      <p:cxnSp>
        <p:nvCxnSpPr>
          <p:cNvPr id="192" name="Shape 192"/>
          <p:cNvCxnSpPr>
            <a:stCxn id="191" idx="3"/>
          </p:cNvCxnSpPr>
          <p:nvPr/>
        </p:nvCxnSpPr>
        <p:spPr>
          <a:xfrm rot="10800000" flipH="1">
            <a:off x="1670329" y="3373275"/>
            <a:ext cx="2625900" cy="1565100"/>
          </a:xfrm>
          <a:prstGeom prst="straightConnector1">
            <a:avLst/>
          </a:prstGeom>
          <a:noFill/>
          <a:ln w="28575" cap="flat" cmpd="sng">
            <a:solidFill>
              <a:srgbClr val="FF0000"/>
            </a:solidFill>
            <a:prstDash val="solid"/>
            <a:round/>
            <a:headEnd type="none" w="lg" len="lg"/>
            <a:tailEnd type="triangle" w="lg" len="lg"/>
          </a:ln>
        </p:spPr>
      </p:cxn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0" y="1835525"/>
            <a:ext cx="9144000" cy="5841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Gripping Mechanism</a:t>
            </a:r>
            <a:br>
              <a:rPr lang="en-US" sz="3200" b="0" i="0" u="none" strike="noStrike" cap="none" baseline="0">
                <a:solidFill>
                  <a:srgbClr val="FF0000"/>
                </a:solidFill>
                <a:latin typeface="Arial"/>
                <a:ea typeface="Arial"/>
                <a:cs typeface="Arial"/>
                <a:sym typeface="Arial"/>
              </a:rPr>
            </a:br>
            <a:endParaRPr lang="en-US" sz="3200" b="0" i="0" u="none" strike="noStrike" cap="none" baseline="0">
              <a:solidFill>
                <a:srgbClr val="FF0000"/>
              </a:solidFill>
              <a:latin typeface="Arial"/>
              <a:ea typeface="Arial"/>
              <a:cs typeface="Arial"/>
              <a:sym typeface="Arial"/>
            </a:endParaRPr>
          </a:p>
        </p:txBody>
      </p:sp>
      <p:sp>
        <p:nvSpPr>
          <p:cNvPr id="198" name="Shape 198"/>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15</a:t>
            </a:fld>
            <a:endParaRPr lang="en-US" sz="2000" b="0" i="0" u="none" strike="noStrike" cap="none" baseline="0">
              <a:solidFill>
                <a:srgbClr val="FF0000"/>
              </a:solidFill>
              <a:latin typeface="Arial"/>
              <a:ea typeface="Arial"/>
              <a:cs typeface="Arial"/>
              <a:sym typeface="Arial"/>
            </a:endParaRPr>
          </a:p>
        </p:txBody>
      </p:sp>
      <p:sp>
        <p:nvSpPr>
          <p:cNvPr id="199" name="Shape 199"/>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
        <p:nvSpPr>
          <p:cNvPr id="200" name="Shape 200"/>
          <p:cNvSpPr/>
          <p:nvPr/>
        </p:nvSpPr>
        <p:spPr>
          <a:xfrm>
            <a:off x="858450" y="2800450"/>
            <a:ext cx="7427099" cy="25298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01" name="Shape 201"/>
          <p:cNvPicPr preferRelativeResize="0"/>
          <p:nvPr/>
        </p:nvPicPr>
        <p:blipFill rotWithShape="1">
          <a:blip r:embed="rId3">
            <a:alphaModFix/>
          </a:blip>
          <a:srcRect t="8203" r="1058" b="14481"/>
          <a:stretch/>
        </p:blipFill>
        <p:spPr>
          <a:xfrm>
            <a:off x="930669" y="2878299"/>
            <a:ext cx="7276788" cy="2374309"/>
          </a:xfrm>
          <a:prstGeom prst="rect">
            <a:avLst/>
          </a:prstGeom>
          <a:noFill/>
          <a:ln>
            <a:noFill/>
          </a:ln>
        </p:spPr>
      </p:pic>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16</a:t>
            </a:fld>
            <a:endParaRPr lang="en-US" sz="2000" b="0" i="0" u="none" strike="noStrike" cap="none" baseline="0">
              <a:solidFill>
                <a:srgbClr val="FF0000"/>
              </a:solidFill>
              <a:latin typeface="Arial"/>
              <a:ea typeface="Arial"/>
              <a:cs typeface="Arial"/>
              <a:sym typeface="Arial"/>
            </a:endParaRPr>
          </a:p>
        </p:txBody>
      </p:sp>
      <p:sp>
        <p:nvSpPr>
          <p:cNvPr id="207" name="Shape 207"/>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
        <p:nvSpPr>
          <p:cNvPr id="208" name="Shape 208"/>
          <p:cNvSpPr txBox="1">
            <a:spLocks noGrp="1"/>
          </p:cNvSpPr>
          <p:nvPr>
            <p:ph type="title"/>
          </p:nvPr>
        </p:nvSpPr>
        <p:spPr>
          <a:xfrm>
            <a:off x="0" y="1835525"/>
            <a:ext cx="9144000" cy="5841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Gripping Mechanism</a:t>
            </a:r>
            <a:br>
              <a:rPr lang="en-US" sz="3200" b="0" i="0" u="none" strike="noStrike" cap="none" baseline="0">
                <a:solidFill>
                  <a:srgbClr val="FF0000"/>
                </a:solidFill>
                <a:latin typeface="Arial"/>
                <a:ea typeface="Arial"/>
                <a:cs typeface="Arial"/>
                <a:sym typeface="Arial"/>
              </a:rPr>
            </a:br>
            <a:endParaRPr lang="en-US" sz="3200" b="0" i="0" u="none" strike="noStrike" cap="none" baseline="0">
              <a:solidFill>
                <a:srgbClr val="FF0000"/>
              </a:solidFill>
              <a:latin typeface="Arial"/>
              <a:ea typeface="Arial"/>
              <a:cs typeface="Arial"/>
              <a:sym typeface="Arial"/>
            </a:endParaRPr>
          </a:p>
        </p:txBody>
      </p:sp>
      <p:pic>
        <p:nvPicPr>
          <p:cNvPr id="209" name="Shape 209"/>
          <p:cNvPicPr preferRelativeResize="0"/>
          <p:nvPr/>
        </p:nvPicPr>
        <p:blipFill>
          <a:blip r:embed="rId3">
            <a:alphaModFix/>
          </a:blip>
          <a:stretch>
            <a:fillRect/>
          </a:stretch>
        </p:blipFill>
        <p:spPr>
          <a:xfrm>
            <a:off x="4553650" y="2725725"/>
            <a:ext cx="4241899" cy="2381974"/>
          </a:xfrm>
          <a:prstGeom prst="rect">
            <a:avLst/>
          </a:prstGeom>
          <a:noFill/>
          <a:ln>
            <a:noFill/>
          </a:ln>
        </p:spPr>
      </p:pic>
      <p:pic>
        <p:nvPicPr>
          <p:cNvPr id="210" name="Shape 210"/>
          <p:cNvPicPr preferRelativeResize="0"/>
          <p:nvPr/>
        </p:nvPicPr>
        <p:blipFill>
          <a:blip r:embed="rId4">
            <a:alphaModFix/>
          </a:blip>
          <a:stretch>
            <a:fillRect/>
          </a:stretch>
        </p:blipFill>
        <p:spPr>
          <a:xfrm>
            <a:off x="172750" y="2725724"/>
            <a:ext cx="4212991" cy="2381975"/>
          </a:xfrm>
          <a:prstGeom prst="rect">
            <a:avLst/>
          </a:prstGeom>
          <a:noFill/>
          <a:ln>
            <a:noFill/>
          </a:ln>
        </p:spPr>
      </p:pic>
      <p:sp>
        <p:nvSpPr>
          <p:cNvPr id="211" name="Shape 211"/>
          <p:cNvSpPr txBox="1"/>
          <p:nvPr/>
        </p:nvSpPr>
        <p:spPr>
          <a:xfrm>
            <a:off x="158250" y="5107700"/>
            <a:ext cx="4242000" cy="327299"/>
          </a:xfrm>
          <a:prstGeom prst="rect">
            <a:avLst/>
          </a:prstGeom>
          <a:noFill/>
          <a:ln>
            <a:noFill/>
          </a:ln>
        </p:spPr>
        <p:txBody>
          <a:bodyPr lIns="91425" tIns="91425" rIns="91425" bIns="91425" anchor="t" anchorCtr="0">
            <a:noAutofit/>
          </a:bodyPr>
          <a:lstStyle/>
          <a:p>
            <a:pPr algn="ctr">
              <a:spcBef>
                <a:spcPts val="0"/>
              </a:spcBef>
              <a:buNone/>
            </a:pPr>
            <a:r>
              <a:rPr lang="en-US" sz="2000">
                <a:solidFill>
                  <a:srgbClr val="FF0000"/>
                </a:solidFill>
              </a:rPr>
              <a:t>Gripper </a:t>
            </a:r>
          </a:p>
        </p:txBody>
      </p:sp>
      <p:sp>
        <p:nvSpPr>
          <p:cNvPr id="212" name="Shape 212"/>
          <p:cNvSpPr txBox="1"/>
          <p:nvPr/>
        </p:nvSpPr>
        <p:spPr>
          <a:xfrm>
            <a:off x="4553600" y="5107700"/>
            <a:ext cx="4242000" cy="327299"/>
          </a:xfrm>
          <a:prstGeom prst="rect">
            <a:avLst/>
          </a:prstGeom>
          <a:noFill/>
          <a:ln>
            <a:noFill/>
          </a:ln>
        </p:spPr>
        <p:txBody>
          <a:bodyPr lIns="91425" tIns="91425" rIns="91425" bIns="91425" anchor="t" anchorCtr="0">
            <a:noAutofit/>
          </a:bodyPr>
          <a:lstStyle/>
          <a:p>
            <a:pPr lvl="0" algn="ctr" rtl="0">
              <a:spcBef>
                <a:spcPts val="0"/>
              </a:spcBef>
              <a:buNone/>
            </a:pPr>
            <a:r>
              <a:rPr lang="en-US" sz="2000">
                <a:solidFill>
                  <a:srgbClr val="FF0000"/>
                </a:solidFill>
              </a:rPr>
              <a:t>Suction Cup</a:t>
            </a:r>
            <a:r>
              <a:rPr lang="en-US" sz="2000">
                <a:solidFill>
                  <a:srgbClr val="0000FF"/>
                </a:solidFill>
              </a:rPr>
              <a:t> </a:t>
            </a: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17</a:t>
            </a:fld>
            <a:endParaRPr lang="en-US" sz="2000" b="0" i="0" u="none" strike="noStrike" cap="none" baseline="0">
              <a:solidFill>
                <a:srgbClr val="FF0000"/>
              </a:solidFill>
              <a:latin typeface="Arial"/>
              <a:ea typeface="Arial"/>
              <a:cs typeface="Arial"/>
              <a:sym typeface="Arial"/>
            </a:endParaRPr>
          </a:p>
        </p:txBody>
      </p:sp>
      <p:sp>
        <p:nvSpPr>
          <p:cNvPr id="218" name="Shape 218"/>
          <p:cNvSpPr/>
          <p:nvPr/>
        </p:nvSpPr>
        <p:spPr>
          <a:xfrm>
            <a:off x="3079950" y="1734700"/>
            <a:ext cx="2984100"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3000" b="0" i="0" u="none" strike="noStrike" cap="none" baseline="0">
                <a:solidFill>
                  <a:srgbClr val="0000FF"/>
                </a:solidFill>
                <a:latin typeface="Arial"/>
                <a:ea typeface="Arial"/>
                <a:cs typeface="Arial"/>
                <a:sym typeface="Arial"/>
              </a:rPr>
              <a:t>System Design</a:t>
            </a:r>
          </a:p>
        </p:txBody>
      </p:sp>
      <p:sp>
        <p:nvSpPr>
          <p:cNvPr id="219" name="Shape 219"/>
          <p:cNvSpPr/>
          <p:nvPr/>
        </p:nvSpPr>
        <p:spPr>
          <a:xfrm>
            <a:off x="934775" y="3757075"/>
            <a:ext cx="1698899"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Hardware</a:t>
            </a:r>
          </a:p>
        </p:txBody>
      </p:sp>
      <p:sp>
        <p:nvSpPr>
          <p:cNvPr id="220" name="Shape 220"/>
          <p:cNvSpPr/>
          <p:nvPr/>
        </p:nvSpPr>
        <p:spPr>
          <a:xfrm>
            <a:off x="3722550" y="3757075"/>
            <a:ext cx="1698899" cy="889800"/>
          </a:xfrm>
          <a:prstGeom prst="roundRect">
            <a:avLst>
              <a:gd name="adj" fmla="val 16667"/>
            </a:avLst>
          </a:prstGeom>
          <a:solidFill>
            <a:srgbClr val="00FFFF"/>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Software</a:t>
            </a:r>
          </a:p>
        </p:txBody>
      </p:sp>
      <p:sp>
        <p:nvSpPr>
          <p:cNvPr id="221" name="Shape 221"/>
          <p:cNvSpPr/>
          <p:nvPr/>
        </p:nvSpPr>
        <p:spPr>
          <a:xfrm>
            <a:off x="6345675" y="3757075"/>
            <a:ext cx="2309999"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User Interface</a:t>
            </a:r>
          </a:p>
        </p:txBody>
      </p:sp>
      <p:cxnSp>
        <p:nvCxnSpPr>
          <p:cNvPr id="222" name="Shape 222"/>
          <p:cNvCxnSpPr/>
          <p:nvPr/>
        </p:nvCxnSpPr>
        <p:spPr>
          <a:xfrm flipH="1">
            <a:off x="1784099" y="2624500"/>
            <a:ext cx="2787900" cy="1132499"/>
          </a:xfrm>
          <a:prstGeom prst="straightConnector1">
            <a:avLst/>
          </a:prstGeom>
          <a:noFill/>
          <a:ln w="9525" cap="flat" cmpd="sng">
            <a:solidFill>
              <a:srgbClr val="FF0000"/>
            </a:solidFill>
            <a:prstDash val="solid"/>
            <a:round/>
            <a:headEnd type="none" w="med" len="med"/>
            <a:tailEnd type="triangle" w="lg" len="lg"/>
          </a:ln>
        </p:spPr>
      </p:cxnSp>
      <p:cxnSp>
        <p:nvCxnSpPr>
          <p:cNvPr id="223" name="Shape 223"/>
          <p:cNvCxnSpPr/>
          <p:nvPr/>
        </p:nvCxnSpPr>
        <p:spPr>
          <a:xfrm>
            <a:off x="4572000" y="2624575"/>
            <a:ext cx="0" cy="1132499"/>
          </a:xfrm>
          <a:prstGeom prst="straightConnector1">
            <a:avLst/>
          </a:prstGeom>
          <a:noFill/>
          <a:ln w="9525" cap="flat" cmpd="sng">
            <a:solidFill>
              <a:srgbClr val="FF0000"/>
            </a:solidFill>
            <a:prstDash val="solid"/>
            <a:round/>
            <a:headEnd type="none" w="med" len="med"/>
            <a:tailEnd type="triangle" w="lg" len="lg"/>
          </a:ln>
        </p:spPr>
      </p:cxnSp>
      <p:cxnSp>
        <p:nvCxnSpPr>
          <p:cNvPr id="224" name="Shape 224"/>
          <p:cNvCxnSpPr/>
          <p:nvPr/>
        </p:nvCxnSpPr>
        <p:spPr>
          <a:xfrm>
            <a:off x="4572000" y="2624500"/>
            <a:ext cx="2928599" cy="1132499"/>
          </a:xfrm>
          <a:prstGeom prst="straightConnector1">
            <a:avLst/>
          </a:prstGeom>
          <a:noFill/>
          <a:ln w="9525" cap="flat" cmpd="sng">
            <a:solidFill>
              <a:srgbClr val="FF0000"/>
            </a:solidFill>
            <a:prstDash val="solid"/>
            <a:round/>
            <a:headEnd type="none" w="med" len="med"/>
            <a:tailEnd type="triangle" w="lg" len="lg"/>
          </a:ln>
        </p:spPr>
      </p:cxnSp>
      <p:sp>
        <p:nvSpPr>
          <p:cNvPr id="225" name="Shape 225"/>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18</a:t>
            </a:fld>
            <a:endParaRPr lang="en-US" sz="2000" b="0" i="0" u="none" strike="noStrike" cap="none" baseline="0">
              <a:solidFill>
                <a:srgbClr val="FF0000"/>
              </a:solidFill>
              <a:latin typeface="Arial"/>
              <a:ea typeface="Arial"/>
              <a:cs typeface="Arial"/>
              <a:sym typeface="Arial"/>
            </a:endParaRPr>
          </a:p>
        </p:txBody>
      </p:sp>
      <p:sp>
        <p:nvSpPr>
          <p:cNvPr id="231" name="Shape 231"/>
          <p:cNvSpPr txBox="1"/>
          <p:nvPr/>
        </p:nvSpPr>
        <p:spPr>
          <a:xfrm>
            <a:off x="2875500" y="1309600"/>
            <a:ext cx="3393000" cy="69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Software</a:t>
            </a:r>
          </a:p>
          <a:p>
            <a:pPr marL="0" marR="0" lvl="0" indent="0" algn="l" rtl="0">
              <a:lnSpc>
                <a:spcPct val="100000"/>
              </a:lnSpc>
              <a:spcBef>
                <a:spcPts val="0"/>
              </a:spcBef>
              <a:spcAft>
                <a:spcPts val="0"/>
              </a:spcAft>
              <a:buClr>
                <a:srgbClr val="000000"/>
              </a:buClr>
              <a:buFont typeface="Arial"/>
              <a:buNone/>
            </a:pPr>
            <a:endParaRPr sz="2600" b="0" i="0" u="none" strike="noStrike" cap="none" baseline="0">
              <a:solidFill>
                <a:srgbClr val="FF0000"/>
              </a:solidFill>
              <a:latin typeface="Arial"/>
              <a:ea typeface="Arial"/>
              <a:cs typeface="Arial"/>
              <a:sym typeface="Arial"/>
            </a:endParaRPr>
          </a:p>
        </p:txBody>
      </p:sp>
      <p:sp>
        <p:nvSpPr>
          <p:cNvPr id="232" name="Shape 232"/>
          <p:cNvSpPr txBox="1"/>
          <p:nvPr/>
        </p:nvSpPr>
        <p:spPr>
          <a:xfrm>
            <a:off x="1082850" y="2514600"/>
            <a:ext cx="7098599" cy="1938900"/>
          </a:xfrm>
          <a:prstGeom prst="rect">
            <a:avLst/>
          </a:prstGeom>
          <a:noFill/>
          <a:ln>
            <a:noFill/>
          </a:ln>
        </p:spPr>
        <p:txBody>
          <a:bodyPr lIns="91425" tIns="45700" rIns="91425" bIns="45700" anchor="t" anchorCtr="0">
            <a:noAutofit/>
          </a:bodyPr>
          <a:lstStyle/>
          <a:p>
            <a:pPr marL="457200" marR="0" lvl="0" indent="-381000" algn="l" rtl="0">
              <a:lnSpc>
                <a:spcPct val="100000"/>
              </a:lnSpc>
              <a:spcBef>
                <a:spcPts val="0"/>
              </a:spcBef>
              <a:spcAft>
                <a:spcPts val="0"/>
              </a:spcAft>
              <a:buClr>
                <a:srgbClr val="0A51FB"/>
              </a:buClr>
              <a:buSzPct val="100000"/>
              <a:buFont typeface="Arial"/>
              <a:buChar char="●"/>
            </a:pPr>
            <a:r>
              <a:rPr lang="en-US" sz="2400" b="0" i="0" u="none" strike="noStrike" cap="none" baseline="0">
                <a:solidFill>
                  <a:srgbClr val="0A51FB"/>
                </a:solidFill>
                <a:latin typeface="Arial"/>
                <a:ea typeface="Arial"/>
                <a:cs typeface="Arial"/>
                <a:sym typeface="Arial"/>
              </a:rPr>
              <a:t>Order Processing </a:t>
            </a:r>
          </a:p>
          <a:p>
            <a:pPr marL="457200" marR="0" lvl="0" indent="-381000" algn="l" rtl="0">
              <a:lnSpc>
                <a:spcPct val="100000"/>
              </a:lnSpc>
              <a:spcBef>
                <a:spcPts val="0"/>
              </a:spcBef>
              <a:spcAft>
                <a:spcPts val="0"/>
              </a:spcAft>
              <a:buClr>
                <a:srgbClr val="0A51FB"/>
              </a:buClr>
              <a:buSzPct val="100000"/>
              <a:buFont typeface="Arial"/>
              <a:buChar char="●"/>
            </a:pPr>
            <a:r>
              <a:rPr lang="en-US" sz="2400" b="0" i="0" u="none" strike="noStrike" cap="none" baseline="0">
                <a:solidFill>
                  <a:srgbClr val="0A51FB"/>
                </a:solidFill>
                <a:latin typeface="Arial"/>
                <a:ea typeface="Arial"/>
                <a:cs typeface="Arial"/>
                <a:sym typeface="Arial"/>
              </a:rPr>
              <a:t>Optimized path algorithm/ Sequence of order calculation </a:t>
            </a:r>
          </a:p>
          <a:p>
            <a:pPr marL="457200" marR="0" lvl="0" indent="-381000" algn="l" rtl="0">
              <a:lnSpc>
                <a:spcPct val="100000"/>
              </a:lnSpc>
              <a:spcBef>
                <a:spcPts val="0"/>
              </a:spcBef>
              <a:spcAft>
                <a:spcPts val="0"/>
              </a:spcAft>
              <a:buClr>
                <a:srgbClr val="0A51FB"/>
              </a:buClr>
              <a:buSzPct val="100000"/>
              <a:buFont typeface="Arial"/>
              <a:buChar char="●"/>
            </a:pPr>
            <a:r>
              <a:rPr lang="en-US" sz="2400" b="0" i="0" u="none" strike="noStrike" cap="none" baseline="0">
                <a:solidFill>
                  <a:srgbClr val="0A51FB"/>
                </a:solidFill>
                <a:latin typeface="Arial"/>
                <a:ea typeface="Arial"/>
                <a:cs typeface="Arial"/>
                <a:sym typeface="Arial"/>
              </a:rPr>
              <a:t>Image Processing </a:t>
            </a:r>
          </a:p>
          <a:p>
            <a:pPr marL="457200" marR="0" lvl="0" indent="-381000" algn="l" rtl="0">
              <a:lnSpc>
                <a:spcPct val="100000"/>
              </a:lnSpc>
              <a:spcBef>
                <a:spcPts val="0"/>
              </a:spcBef>
              <a:spcAft>
                <a:spcPts val="0"/>
              </a:spcAft>
              <a:buClr>
                <a:srgbClr val="0A51FB"/>
              </a:buClr>
              <a:buSzPct val="100000"/>
              <a:buFont typeface="Arial"/>
              <a:buChar char="●"/>
            </a:pPr>
            <a:r>
              <a:rPr lang="en-US" sz="2400" b="0" i="0" u="none" strike="noStrike" cap="none" baseline="0">
                <a:solidFill>
                  <a:srgbClr val="0A51FB"/>
                </a:solidFill>
                <a:latin typeface="Arial"/>
                <a:ea typeface="Arial"/>
                <a:cs typeface="Arial"/>
                <a:sym typeface="Arial"/>
              </a:rPr>
              <a:t>Retrieval Process </a:t>
            </a:r>
          </a:p>
        </p:txBody>
      </p:sp>
      <p:sp>
        <p:nvSpPr>
          <p:cNvPr id="233" name="Shape 233"/>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3114300" y="1395075"/>
            <a:ext cx="2915400" cy="715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3200">
                <a:solidFill>
                  <a:srgbClr val="FF0000"/>
                </a:solidFill>
              </a:rPr>
              <a:t>Path Algorithm</a:t>
            </a:r>
          </a:p>
        </p:txBody>
      </p:sp>
      <p:sp>
        <p:nvSpPr>
          <p:cNvPr id="239" name="Shape 239"/>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19</a:t>
            </a:fld>
            <a:endParaRPr lang="en-US" sz="2000" b="0" i="0" u="none" strike="noStrike" cap="none" baseline="0">
              <a:solidFill>
                <a:srgbClr val="FF0000"/>
              </a:solidFill>
              <a:latin typeface="Arial"/>
              <a:ea typeface="Arial"/>
              <a:cs typeface="Arial"/>
              <a:sym typeface="Arial"/>
            </a:endParaRPr>
          </a:p>
        </p:txBody>
      </p:sp>
      <p:sp>
        <p:nvSpPr>
          <p:cNvPr id="240" name="Shape 240"/>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pic>
        <p:nvPicPr>
          <p:cNvPr id="241" name="Shape 241"/>
          <p:cNvPicPr preferRelativeResize="0"/>
          <p:nvPr/>
        </p:nvPicPr>
        <p:blipFill>
          <a:blip r:embed="rId3">
            <a:alphaModFix/>
          </a:blip>
          <a:stretch>
            <a:fillRect/>
          </a:stretch>
        </p:blipFill>
        <p:spPr>
          <a:xfrm>
            <a:off x="532175" y="2378674"/>
            <a:ext cx="3269872" cy="3564526"/>
          </a:xfrm>
          <a:prstGeom prst="rect">
            <a:avLst/>
          </a:prstGeom>
          <a:noFill/>
          <a:ln>
            <a:noFill/>
          </a:ln>
        </p:spPr>
      </p:pic>
      <p:cxnSp>
        <p:nvCxnSpPr>
          <p:cNvPr id="242" name="Shape 242"/>
          <p:cNvCxnSpPr/>
          <p:nvPr/>
        </p:nvCxnSpPr>
        <p:spPr>
          <a:xfrm rot="10800000">
            <a:off x="798650" y="2175775"/>
            <a:ext cx="291599" cy="584999"/>
          </a:xfrm>
          <a:prstGeom prst="straightConnector1">
            <a:avLst/>
          </a:prstGeom>
          <a:noFill/>
          <a:ln w="28575" cap="flat" cmpd="sng">
            <a:solidFill>
              <a:srgbClr val="FF0000"/>
            </a:solidFill>
            <a:prstDash val="solid"/>
            <a:round/>
            <a:headEnd type="none" w="lg" len="lg"/>
            <a:tailEnd type="triangle" w="lg" len="lg"/>
          </a:ln>
        </p:spPr>
      </p:cxnSp>
      <p:sp>
        <p:nvSpPr>
          <p:cNvPr id="243" name="Shape 243"/>
          <p:cNvSpPr/>
          <p:nvPr/>
        </p:nvSpPr>
        <p:spPr>
          <a:xfrm>
            <a:off x="151475" y="1395075"/>
            <a:ext cx="1322099" cy="753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44" name="Shape 244"/>
          <p:cNvSpPr txBox="1"/>
          <p:nvPr/>
        </p:nvSpPr>
        <p:spPr>
          <a:xfrm>
            <a:off x="151475" y="1308250"/>
            <a:ext cx="1625100" cy="450299"/>
          </a:xfrm>
          <a:prstGeom prst="rect">
            <a:avLst/>
          </a:prstGeom>
          <a:noFill/>
          <a:ln>
            <a:noFill/>
          </a:ln>
        </p:spPr>
        <p:txBody>
          <a:bodyPr lIns="91425" tIns="91425" rIns="91425" bIns="91425" anchor="t" anchorCtr="0">
            <a:noAutofit/>
          </a:bodyPr>
          <a:lstStyle/>
          <a:p>
            <a:pPr lvl="0" rtl="0">
              <a:spcBef>
                <a:spcPts val="0"/>
              </a:spcBef>
              <a:buNone/>
            </a:pPr>
            <a:r>
              <a:rPr lang="en-US" sz="1600">
                <a:solidFill>
                  <a:srgbClr val="0000FF"/>
                </a:solidFill>
              </a:rPr>
              <a:t>Points = 20</a:t>
            </a:r>
          </a:p>
          <a:p>
            <a:pPr lvl="0" rtl="0">
              <a:spcBef>
                <a:spcPts val="0"/>
              </a:spcBef>
              <a:buNone/>
            </a:pPr>
            <a:r>
              <a:rPr lang="en-US" sz="1600">
                <a:solidFill>
                  <a:srgbClr val="0000FF"/>
                </a:solidFill>
              </a:rPr>
              <a:t>Time   = 40s </a:t>
            </a:r>
          </a:p>
          <a:p>
            <a:pPr lvl="0" rtl="0">
              <a:spcBef>
                <a:spcPts val="0"/>
              </a:spcBef>
              <a:buNone/>
            </a:pPr>
            <a:r>
              <a:rPr lang="en-US" sz="1600" b="1">
                <a:solidFill>
                  <a:srgbClr val="0000FF"/>
                </a:solidFill>
              </a:rPr>
              <a:t>Ratio  = 2</a:t>
            </a:r>
          </a:p>
        </p:txBody>
      </p:sp>
      <p:sp>
        <p:nvSpPr>
          <p:cNvPr id="245" name="Shape 245"/>
          <p:cNvSpPr/>
          <p:nvPr/>
        </p:nvSpPr>
        <p:spPr>
          <a:xfrm>
            <a:off x="4187325" y="5211325"/>
            <a:ext cx="1265999" cy="753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600">
                <a:solidFill>
                  <a:srgbClr val="0000FF"/>
                </a:solidFill>
              </a:rPr>
              <a:t>Points= 10</a:t>
            </a:r>
          </a:p>
          <a:p>
            <a:pPr lvl="0" rtl="0">
              <a:spcBef>
                <a:spcPts val="0"/>
              </a:spcBef>
              <a:buNone/>
            </a:pPr>
            <a:r>
              <a:rPr lang="en-US" sz="1600">
                <a:solidFill>
                  <a:srgbClr val="0000FF"/>
                </a:solidFill>
              </a:rPr>
              <a:t>Time  = 15s </a:t>
            </a:r>
          </a:p>
          <a:p>
            <a:pPr lvl="0" rtl="0">
              <a:spcBef>
                <a:spcPts val="0"/>
              </a:spcBef>
              <a:buNone/>
            </a:pPr>
            <a:r>
              <a:rPr lang="en-US" sz="1600" b="1">
                <a:solidFill>
                  <a:srgbClr val="0000FF"/>
                </a:solidFill>
              </a:rPr>
              <a:t>Ratio = 1.5</a:t>
            </a:r>
          </a:p>
        </p:txBody>
      </p:sp>
      <p:cxnSp>
        <p:nvCxnSpPr>
          <p:cNvPr id="246" name="Shape 246"/>
          <p:cNvCxnSpPr/>
          <p:nvPr/>
        </p:nvCxnSpPr>
        <p:spPr>
          <a:xfrm>
            <a:off x="2495825" y="5488375"/>
            <a:ext cx="1635599" cy="199199"/>
          </a:xfrm>
          <a:prstGeom prst="straightConnector1">
            <a:avLst/>
          </a:prstGeom>
          <a:noFill/>
          <a:ln w="28575" cap="flat" cmpd="sng">
            <a:solidFill>
              <a:srgbClr val="FF0000"/>
            </a:solidFill>
            <a:prstDash val="solid"/>
            <a:round/>
            <a:headEnd type="none" w="lg" len="lg"/>
            <a:tailEnd type="triangle" w="lg" len="lg"/>
          </a:ln>
        </p:spPr>
      </p:cxnSp>
      <p:sp>
        <p:nvSpPr>
          <p:cNvPr id="247" name="Shape 247"/>
          <p:cNvSpPr txBox="1"/>
          <p:nvPr/>
        </p:nvSpPr>
        <p:spPr>
          <a:xfrm>
            <a:off x="4131425" y="2885750"/>
            <a:ext cx="4777499" cy="15501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US" sz="2400">
                <a:solidFill>
                  <a:srgbClr val="0000FF"/>
                </a:solidFill>
              </a:rPr>
              <a:t>Order sequence is determined by the ratio of processing time and points of each bin. Rank the ratio in an increasing order.</a:t>
            </a:r>
          </a:p>
          <a:p>
            <a:pPr lvl="0" rtl="0">
              <a:spcBef>
                <a:spcPts val="0"/>
              </a:spcBef>
              <a:buNone/>
            </a:pPr>
            <a:endParaRPr sz="2400">
              <a:solidFill>
                <a:srgbClr val="0000FF"/>
              </a:solidFill>
            </a:endParaRPr>
          </a:p>
          <a:p>
            <a:pPr lvl="0" rtl="0">
              <a:spcBef>
                <a:spcPts val="0"/>
              </a:spcBef>
              <a:buNone/>
            </a:pPr>
            <a:r>
              <a:rPr lang="en-US" sz="2400">
                <a:solidFill>
                  <a:srgbClr val="0000FF"/>
                </a:solidFill>
              </a:rPr>
              <a:t> </a:t>
            </a:r>
          </a:p>
        </p:txBody>
      </p:sp>
      <p:sp>
        <p:nvSpPr>
          <p:cNvPr id="248" name="Shape 248"/>
          <p:cNvSpPr/>
          <p:nvPr/>
        </p:nvSpPr>
        <p:spPr>
          <a:xfrm>
            <a:off x="1322025" y="2760775"/>
            <a:ext cx="291599" cy="317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9" name="Shape 249"/>
          <p:cNvSpPr/>
          <p:nvPr/>
        </p:nvSpPr>
        <p:spPr>
          <a:xfrm rot="10800000">
            <a:off x="2253325" y="4979299"/>
            <a:ext cx="291599" cy="317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50" name="Shape 250"/>
          <p:cNvSpPr txBox="1"/>
          <p:nvPr/>
        </p:nvSpPr>
        <p:spPr>
          <a:xfrm>
            <a:off x="2253325" y="4711700"/>
            <a:ext cx="464399" cy="584999"/>
          </a:xfrm>
          <a:prstGeom prst="rect">
            <a:avLst/>
          </a:prstGeom>
          <a:noFill/>
          <a:ln>
            <a:noFill/>
          </a:ln>
        </p:spPr>
        <p:txBody>
          <a:bodyPr lIns="91425" tIns="91425" rIns="91425" bIns="91425" anchor="t" anchorCtr="0">
            <a:noAutofit/>
          </a:bodyPr>
          <a:lstStyle/>
          <a:p>
            <a:pPr lvl="0" rtl="0">
              <a:spcBef>
                <a:spcPts val="0"/>
              </a:spcBef>
              <a:buNone/>
            </a:pPr>
            <a:r>
              <a:rPr lang="en-US" b="1">
                <a:solidFill>
                  <a:srgbClr val="FF0000"/>
                </a:solidFill>
              </a:rPr>
              <a:t>      k</a:t>
            </a:r>
          </a:p>
        </p:txBody>
      </p:sp>
      <p:sp>
        <p:nvSpPr>
          <p:cNvPr id="251" name="Shape 251"/>
          <p:cNvSpPr txBox="1"/>
          <p:nvPr/>
        </p:nvSpPr>
        <p:spPr>
          <a:xfrm>
            <a:off x="1322012" y="2691925"/>
            <a:ext cx="1086599" cy="930000"/>
          </a:xfrm>
          <a:prstGeom prst="rect">
            <a:avLst/>
          </a:prstGeom>
          <a:noFill/>
          <a:ln>
            <a:noFill/>
          </a:ln>
        </p:spPr>
        <p:txBody>
          <a:bodyPr lIns="91425" tIns="91425" rIns="91425" bIns="91425" anchor="t" anchorCtr="0">
            <a:noAutofit/>
          </a:bodyPr>
          <a:lstStyle/>
          <a:p>
            <a:pPr lvl="0" rtl="0">
              <a:spcBef>
                <a:spcPts val="0"/>
              </a:spcBef>
              <a:buNone/>
            </a:pPr>
            <a:r>
              <a:rPr lang="en-US" b="1">
                <a:solidFill>
                  <a:srgbClr val="FF0000"/>
                </a:solidFill>
              </a:rPr>
              <a:t>A</a:t>
            </a:r>
          </a:p>
        </p:txBody>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0" y="1347975"/>
            <a:ext cx="9144000" cy="437699"/>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Outline</a:t>
            </a:r>
          </a:p>
        </p:txBody>
      </p:sp>
      <p:sp>
        <p:nvSpPr>
          <p:cNvPr id="63" name="Shape 63"/>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2</a:t>
            </a:fld>
            <a:endParaRPr lang="en-US" sz="2000" b="0" i="0" u="none" strike="noStrike" cap="none" baseline="0">
              <a:solidFill>
                <a:srgbClr val="FF0000"/>
              </a:solidFill>
              <a:latin typeface="Arial"/>
              <a:ea typeface="Arial"/>
              <a:cs typeface="Arial"/>
              <a:sym typeface="Arial"/>
            </a:endParaRPr>
          </a:p>
        </p:txBody>
      </p:sp>
      <p:sp>
        <p:nvSpPr>
          <p:cNvPr id="64" name="Shape 64"/>
          <p:cNvSpPr txBox="1"/>
          <p:nvPr/>
        </p:nvSpPr>
        <p:spPr>
          <a:xfrm>
            <a:off x="903225" y="1956124"/>
            <a:ext cx="5435700" cy="3911275"/>
          </a:xfrm>
          <a:prstGeom prst="rect">
            <a:avLst/>
          </a:prstGeom>
          <a:noFill/>
          <a:ln>
            <a:noFill/>
          </a:ln>
        </p:spPr>
        <p:txBody>
          <a:bodyPr lIns="91425" tIns="45700" rIns="91425" bIns="45700" anchor="t" anchorCtr="0">
            <a:noAutofit/>
          </a:bodyPr>
          <a:lstStyle/>
          <a:p>
            <a:pPr marL="457200" marR="0" lvl="0" indent="-381000" algn="l" rtl="0">
              <a:lnSpc>
                <a:spcPct val="110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Project Objective</a:t>
            </a:r>
          </a:p>
          <a:p>
            <a:pPr marL="457200" marR="0" lvl="0" indent="-381000" algn="l" rtl="0">
              <a:lnSpc>
                <a:spcPct val="110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Motivation</a:t>
            </a:r>
          </a:p>
          <a:p>
            <a:pPr marL="457200" marR="0" lvl="0" indent="-381000" algn="l" rtl="0">
              <a:lnSpc>
                <a:spcPct val="110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Literature Review</a:t>
            </a:r>
          </a:p>
          <a:p>
            <a:pPr marL="457200" marR="0" lvl="0" indent="-381000" algn="l" rtl="0">
              <a:lnSpc>
                <a:spcPct val="110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System Design</a:t>
            </a:r>
          </a:p>
          <a:p>
            <a:pPr marL="914400" marR="0" lvl="1" indent="-228600" algn="l" rtl="0">
              <a:lnSpc>
                <a:spcPct val="11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Hardware</a:t>
            </a:r>
          </a:p>
          <a:p>
            <a:pPr marL="914400" marR="0" lvl="1" indent="-228600" algn="l" rtl="0">
              <a:lnSpc>
                <a:spcPct val="11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Software</a:t>
            </a:r>
          </a:p>
          <a:p>
            <a:pPr marL="914400" marR="0" lvl="1" indent="-228600" algn="l" rtl="0">
              <a:lnSpc>
                <a:spcPct val="11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User Interface</a:t>
            </a:r>
          </a:p>
          <a:p>
            <a:pPr marL="457200" marR="0" lvl="0" indent="-381000" algn="l" rtl="0">
              <a:lnSpc>
                <a:spcPct val="110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Conclusion</a:t>
            </a:r>
          </a:p>
          <a:p>
            <a:pPr marL="0" marR="0" lvl="0" indent="0" algn="l" rtl="0">
              <a:lnSpc>
                <a:spcPct val="100000"/>
              </a:lnSpc>
              <a:spcBef>
                <a:spcPts val="0"/>
              </a:spcBef>
              <a:spcAft>
                <a:spcPts val="0"/>
              </a:spcAft>
              <a:buClr>
                <a:srgbClr val="000000"/>
              </a:buClr>
              <a:buFont typeface="Arial"/>
              <a:buNone/>
            </a:pPr>
            <a:endParaRPr sz="2400" b="0" i="0" u="none" strike="noStrike" cap="none" baseline="0">
              <a:solidFill>
                <a:srgbClr val="0000FF"/>
              </a:solidFill>
              <a:latin typeface="Arial"/>
              <a:ea typeface="Arial"/>
              <a:cs typeface="Arial"/>
              <a:sym typeface="Arial"/>
            </a:endParaRPr>
          </a:p>
          <a:p>
            <a:pPr marL="0" marR="0" lvl="0" indent="0" algn="l" rtl="0">
              <a:lnSpc>
                <a:spcPct val="100000"/>
              </a:lnSpc>
              <a:spcBef>
                <a:spcPts val="600"/>
              </a:spcBef>
              <a:spcAft>
                <a:spcPts val="0"/>
              </a:spcAft>
              <a:buClr>
                <a:srgbClr val="000000"/>
              </a:buClr>
              <a:buFont typeface="Arial"/>
              <a:buNone/>
            </a:pPr>
            <a:endParaRPr sz="2400" b="0" i="0" u="none" strike="noStrike" cap="none" baseline="0">
              <a:solidFill>
                <a:srgbClr val="0000FF"/>
              </a:solidFill>
              <a:latin typeface="Arial"/>
              <a:ea typeface="Arial"/>
              <a:cs typeface="Arial"/>
              <a:sym typeface="Arial"/>
            </a:endParaRPr>
          </a:p>
          <a:p>
            <a:pPr marL="457200" marR="0" lvl="0" indent="0" algn="l" rtl="0">
              <a:lnSpc>
                <a:spcPct val="100000"/>
              </a:lnSpc>
              <a:spcBef>
                <a:spcPts val="1200"/>
              </a:spcBef>
              <a:spcAft>
                <a:spcPts val="600"/>
              </a:spcAft>
              <a:buClr>
                <a:srgbClr val="000000"/>
              </a:buClr>
              <a:buFont typeface="Arial"/>
              <a:buNone/>
            </a:pPr>
            <a:endParaRPr sz="2400" b="0" i="0" u="none" strike="noStrike" cap="none" baseline="0">
              <a:solidFill>
                <a:srgbClr val="0000FF"/>
              </a:solidFill>
              <a:latin typeface="Arial"/>
              <a:ea typeface="Arial"/>
              <a:cs typeface="Arial"/>
              <a:sym typeface="Arial"/>
            </a:endParaRPr>
          </a:p>
        </p:txBody>
      </p:sp>
      <p:sp>
        <p:nvSpPr>
          <p:cNvPr id="65" name="Shape 65"/>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20</a:t>
            </a:fld>
            <a:endParaRPr lang="en-US" sz="2000" b="0" i="0" u="none" strike="noStrike" cap="none" baseline="0">
              <a:solidFill>
                <a:srgbClr val="FF0000"/>
              </a:solidFill>
              <a:latin typeface="Arial"/>
              <a:ea typeface="Arial"/>
              <a:cs typeface="Arial"/>
              <a:sym typeface="Arial"/>
            </a:endParaRPr>
          </a:p>
        </p:txBody>
      </p:sp>
      <p:sp>
        <p:nvSpPr>
          <p:cNvPr id="257" name="Shape 257"/>
          <p:cNvSpPr txBox="1"/>
          <p:nvPr/>
        </p:nvSpPr>
        <p:spPr>
          <a:xfrm>
            <a:off x="0" y="1447800"/>
            <a:ext cx="9144000" cy="5841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600" b="0" i="0" u="none" strike="noStrike" cap="none" baseline="0">
                <a:solidFill>
                  <a:srgbClr val="FF0000"/>
                </a:solidFill>
                <a:latin typeface="Arial"/>
                <a:ea typeface="Arial"/>
                <a:cs typeface="Arial"/>
                <a:sym typeface="Arial"/>
              </a:rPr>
              <a:t>Software Object Detection</a:t>
            </a:r>
          </a:p>
        </p:txBody>
      </p:sp>
      <p:sp>
        <p:nvSpPr>
          <p:cNvPr id="258" name="Shape 258"/>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pic>
        <p:nvPicPr>
          <p:cNvPr id="259" name="Shape 259"/>
          <p:cNvPicPr preferRelativeResize="0"/>
          <p:nvPr/>
        </p:nvPicPr>
        <p:blipFill rotWithShape="1">
          <a:blip r:embed="rId3">
            <a:alphaModFix/>
          </a:blip>
          <a:srcRect l="7889" t="5417" r="11846" b="10456"/>
          <a:stretch/>
        </p:blipFill>
        <p:spPr>
          <a:xfrm>
            <a:off x="264775" y="2791099"/>
            <a:ext cx="4315624" cy="2366124"/>
          </a:xfrm>
          <a:prstGeom prst="rect">
            <a:avLst/>
          </a:prstGeom>
          <a:noFill/>
          <a:ln>
            <a:noFill/>
          </a:ln>
        </p:spPr>
      </p:pic>
      <p:sp>
        <p:nvSpPr>
          <p:cNvPr id="260" name="Shape 260"/>
          <p:cNvSpPr txBox="1"/>
          <p:nvPr/>
        </p:nvSpPr>
        <p:spPr>
          <a:xfrm>
            <a:off x="4889275" y="2961775"/>
            <a:ext cx="3558600" cy="2366099"/>
          </a:xfrm>
          <a:prstGeom prst="rect">
            <a:avLst/>
          </a:prstGeom>
          <a:noFill/>
          <a:ln>
            <a:noFill/>
          </a:ln>
        </p:spPr>
        <p:txBody>
          <a:bodyPr lIns="91425" tIns="91425" rIns="91425" bIns="91425" anchor="t" anchorCtr="0">
            <a:noAutofit/>
          </a:bodyPr>
          <a:lstStyle/>
          <a:p>
            <a:pPr lvl="0">
              <a:spcBef>
                <a:spcPts val="0"/>
              </a:spcBef>
              <a:buNone/>
            </a:pPr>
            <a:r>
              <a:rPr lang="en-US" sz="2400">
                <a:solidFill>
                  <a:srgbClr val="0000FF"/>
                </a:solidFill>
              </a:rPr>
              <a:t>Shows match feature between the reference image and the picture of the item in the bin.</a:t>
            </a:r>
          </a:p>
        </p:txBody>
      </p:sp>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21</a:t>
            </a:fld>
            <a:endParaRPr lang="en-US" sz="2000" b="0" i="0" u="none" strike="noStrike" cap="none" baseline="0">
              <a:solidFill>
                <a:srgbClr val="FF0000"/>
              </a:solidFill>
              <a:latin typeface="Arial"/>
              <a:ea typeface="Arial"/>
              <a:cs typeface="Arial"/>
              <a:sym typeface="Arial"/>
            </a:endParaRPr>
          </a:p>
        </p:txBody>
      </p:sp>
      <p:sp>
        <p:nvSpPr>
          <p:cNvPr id="266" name="Shape 266"/>
          <p:cNvSpPr txBox="1"/>
          <p:nvPr/>
        </p:nvSpPr>
        <p:spPr>
          <a:xfrm>
            <a:off x="0" y="1447800"/>
            <a:ext cx="9144000" cy="5841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600" b="0" i="0" u="none" strike="noStrike" cap="none" baseline="0">
                <a:solidFill>
                  <a:srgbClr val="FF0000"/>
                </a:solidFill>
                <a:latin typeface="Arial"/>
                <a:ea typeface="Arial"/>
                <a:cs typeface="Arial"/>
                <a:sym typeface="Arial"/>
              </a:rPr>
              <a:t>Software Object Detection</a:t>
            </a:r>
          </a:p>
        </p:txBody>
      </p:sp>
      <p:sp>
        <p:nvSpPr>
          <p:cNvPr id="267" name="Shape 267"/>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
        <p:nvSpPr>
          <p:cNvPr id="268" name="Shape 268"/>
          <p:cNvSpPr txBox="1"/>
          <p:nvPr/>
        </p:nvSpPr>
        <p:spPr>
          <a:xfrm>
            <a:off x="4156300" y="2872700"/>
            <a:ext cx="4533300" cy="1909500"/>
          </a:xfrm>
          <a:prstGeom prst="rect">
            <a:avLst/>
          </a:prstGeom>
          <a:noFill/>
          <a:ln>
            <a:noFill/>
          </a:ln>
        </p:spPr>
        <p:txBody>
          <a:bodyPr lIns="91425" tIns="91425" rIns="91425" bIns="91425" anchor="t" anchorCtr="0">
            <a:noAutofit/>
          </a:bodyPr>
          <a:lstStyle/>
          <a:p>
            <a:pPr lvl="0" rtl="0">
              <a:spcBef>
                <a:spcPts val="0"/>
              </a:spcBef>
              <a:buNone/>
            </a:pPr>
            <a:r>
              <a:rPr lang="en-US" sz="2400">
                <a:solidFill>
                  <a:srgbClr val="0000FF"/>
                </a:solidFill>
              </a:rPr>
              <a:t>We find the location of each detected feature and determine the best coordinate to retrieve the item from. </a:t>
            </a:r>
          </a:p>
        </p:txBody>
      </p:sp>
      <p:pic>
        <p:nvPicPr>
          <p:cNvPr id="269" name="Shape 269"/>
          <p:cNvPicPr preferRelativeResize="0"/>
          <p:nvPr/>
        </p:nvPicPr>
        <p:blipFill rotWithShape="1">
          <a:blip r:embed="rId3">
            <a:alphaModFix/>
          </a:blip>
          <a:srcRect l="12956" t="4028" r="12583" b="7232"/>
          <a:stretch/>
        </p:blipFill>
        <p:spPr>
          <a:xfrm>
            <a:off x="813650" y="2191900"/>
            <a:ext cx="2967925" cy="3935175"/>
          </a:xfrm>
          <a:prstGeom prst="rect">
            <a:avLst/>
          </a:prstGeom>
          <a:noFill/>
          <a:ln>
            <a:noFill/>
          </a:ln>
        </p:spPr>
      </p:pic>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22</a:t>
            </a:fld>
            <a:endParaRPr lang="en-US" sz="2000" b="0" i="0" u="none" strike="noStrike" cap="none" baseline="0">
              <a:solidFill>
                <a:srgbClr val="FF0000"/>
              </a:solidFill>
              <a:latin typeface="Arial"/>
              <a:ea typeface="Arial"/>
              <a:cs typeface="Arial"/>
              <a:sym typeface="Arial"/>
            </a:endParaRPr>
          </a:p>
        </p:txBody>
      </p:sp>
      <p:sp>
        <p:nvSpPr>
          <p:cNvPr id="275" name="Shape 275"/>
          <p:cNvSpPr/>
          <p:nvPr/>
        </p:nvSpPr>
        <p:spPr>
          <a:xfrm>
            <a:off x="3079950" y="1734700"/>
            <a:ext cx="2984100"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3000" b="0" i="0" u="none" strike="noStrike" cap="none" baseline="0">
                <a:solidFill>
                  <a:srgbClr val="0000FF"/>
                </a:solidFill>
                <a:latin typeface="Arial"/>
                <a:ea typeface="Arial"/>
                <a:cs typeface="Arial"/>
                <a:sym typeface="Arial"/>
              </a:rPr>
              <a:t>Project Design</a:t>
            </a:r>
          </a:p>
        </p:txBody>
      </p:sp>
      <p:sp>
        <p:nvSpPr>
          <p:cNvPr id="276" name="Shape 276"/>
          <p:cNvSpPr/>
          <p:nvPr/>
        </p:nvSpPr>
        <p:spPr>
          <a:xfrm>
            <a:off x="934775" y="3757075"/>
            <a:ext cx="1698899"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Hardware</a:t>
            </a:r>
          </a:p>
        </p:txBody>
      </p:sp>
      <p:sp>
        <p:nvSpPr>
          <p:cNvPr id="277" name="Shape 277"/>
          <p:cNvSpPr/>
          <p:nvPr/>
        </p:nvSpPr>
        <p:spPr>
          <a:xfrm>
            <a:off x="3722550" y="3757075"/>
            <a:ext cx="1698899" cy="889800"/>
          </a:xfrm>
          <a:prstGeom prst="roundRect">
            <a:avLst>
              <a:gd name="adj" fmla="val 16667"/>
            </a:avLst>
          </a:prstGeom>
          <a:solidFill>
            <a:schemeClr val="lt2"/>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Software</a:t>
            </a:r>
          </a:p>
        </p:txBody>
      </p:sp>
      <p:sp>
        <p:nvSpPr>
          <p:cNvPr id="278" name="Shape 278"/>
          <p:cNvSpPr/>
          <p:nvPr/>
        </p:nvSpPr>
        <p:spPr>
          <a:xfrm>
            <a:off x="6345675" y="3757075"/>
            <a:ext cx="2309999" cy="889800"/>
          </a:xfrm>
          <a:prstGeom prst="roundRect">
            <a:avLst>
              <a:gd name="adj" fmla="val 16667"/>
            </a:avLst>
          </a:prstGeom>
          <a:solidFill>
            <a:srgbClr val="00FFFF"/>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User Interface</a:t>
            </a:r>
          </a:p>
        </p:txBody>
      </p:sp>
      <p:cxnSp>
        <p:nvCxnSpPr>
          <p:cNvPr id="279" name="Shape 279"/>
          <p:cNvCxnSpPr/>
          <p:nvPr/>
        </p:nvCxnSpPr>
        <p:spPr>
          <a:xfrm flipH="1">
            <a:off x="1784099" y="2624500"/>
            <a:ext cx="2787900" cy="1132499"/>
          </a:xfrm>
          <a:prstGeom prst="straightConnector1">
            <a:avLst/>
          </a:prstGeom>
          <a:noFill/>
          <a:ln w="9525" cap="flat" cmpd="sng">
            <a:solidFill>
              <a:srgbClr val="FF0000"/>
            </a:solidFill>
            <a:prstDash val="solid"/>
            <a:round/>
            <a:headEnd type="none" w="med" len="med"/>
            <a:tailEnd type="triangle" w="lg" len="lg"/>
          </a:ln>
        </p:spPr>
      </p:cxnSp>
      <p:cxnSp>
        <p:nvCxnSpPr>
          <p:cNvPr id="280" name="Shape 280"/>
          <p:cNvCxnSpPr/>
          <p:nvPr/>
        </p:nvCxnSpPr>
        <p:spPr>
          <a:xfrm>
            <a:off x="4572000" y="2624575"/>
            <a:ext cx="0" cy="1132499"/>
          </a:xfrm>
          <a:prstGeom prst="straightConnector1">
            <a:avLst/>
          </a:prstGeom>
          <a:noFill/>
          <a:ln w="9525" cap="flat" cmpd="sng">
            <a:solidFill>
              <a:srgbClr val="FF0000"/>
            </a:solidFill>
            <a:prstDash val="solid"/>
            <a:round/>
            <a:headEnd type="none" w="med" len="med"/>
            <a:tailEnd type="triangle" w="lg" len="lg"/>
          </a:ln>
        </p:spPr>
      </p:cxnSp>
      <p:cxnSp>
        <p:nvCxnSpPr>
          <p:cNvPr id="281" name="Shape 281"/>
          <p:cNvCxnSpPr/>
          <p:nvPr/>
        </p:nvCxnSpPr>
        <p:spPr>
          <a:xfrm>
            <a:off x="4572000" y="2624500"/>
            <a:ext cx="2928599" cy="1132499"/>
          </a:xfrm>
          <a:prstGeom prst="straightConnector1">
            <a:avLst/>
          </a:prstGeom>
          <a:noFill/>
          <a:ln w="9525" cap="flat" cmpd="sng">
            <a:solidFill>
              <a:srgbClr val="FF0000"/>
            </a:solidFill>
            <a:prstDash val="solid"/>
            <a:round/>
            <a:headEnd type="none" w="med" len="med"/>
            <a:tailEnd type="triangle" w="lg" len="lg"/>
          </a:ln>
        </p:spPr>
      </p:cxnSp>
      <p:sp>
        <p:nvSpPr>
          <p:cNvPr id="282" name="Shape 282"/>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23</a:t>
            </a:fld>
            <a:endParaRPr lang="en-US" sz="2000" b="0" i="0" u="none" strike="noStrike" cap="none" baseline="0">
              <a:solidFill>
                <a:srgbClr val="FF0000"/>
              </a:solidFill>
              <a:latin typeface="Arial"/>
              <a:ea typeface="Arial"/>
              <a:cs typeface="Arial"/>
              <a:sym typeface="Arial"/>
            </a:endParaRPr>
          </a:p>
        </p:txBody>
      </p:sp>
      <p:sp>
        <p:nvSpPr>
          <p:cNvPr id="288" name="Shape 288"/>
          <p:cNvSpPr txBox="1"/>
          <p:nvPr/>
        </p:nvSpPr>
        <p:spPr>
          <a:xfrm>
            <a:off x="2895600" y="1219200"/>
            <a:ext cx="3393000" cy="69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User Interface</a:t>
            </a:r>
          </a:p>
          <a:p>
            <a:pPr marL="0" marR="0" lvl="0" indent="0" algn="ctr" rtl="0">
              <a:lnSpc>
                <a:spcPct val="100000"/>
              </a:lnSpc>
              <a:spcBef>
                <a:spcPts val="0"/>
              </a:spcBef>
              <a:spcAft>
                <a:spcPts val="0"/>
              </a:spcAft>
              <a:buClr>
                <a:srgbClr val="000000"/>
              </a:buClr>
              <a:buFont typeface="Arial"/>
              <a:buNone/>
            </a:pPr>
            <a:endParaRPr sz="2600" b="0" i="0" u="none" strike="noStrike" cap="none" baseline="0">
              <a:solidFill>
                <a:srgbClr val="FF0000"/>
              </a:solidFill>
              <a:latin typeface="Arial"/>
              <a:ea typeface="Arial"/>
              <a:cs typeface="Arial"/>
              <a:sym typeface="Arial"/>
            </a:endParaRPr>
          </a:p>
        </p:txBody>
      </p:sp>
      <p:pic>
        <p:nvPicPr>
          <p:cNvPr id="289" name="Shape 289"/>
          <p:cNvPicPr preferRelativeResize="0"/>
          <p:nvPr/>
        </p:nvPicPr>
        <p:blipFill rotWithShape="1">
          <a:blip r:embed="rId3">
            <a:alphaModFix/>
          </a:blip>
          <a:srcRect/>
          <a:stretch/>
        </p:blipFill>
        <p:spPr>
          <a:xfrm>
            <a:off x="1447800" y="1905000"/>
            <a:ext cx="6248399" cy="4162883"/>
          </a:xfrm>
          <a:prstGeom prst="rect">
            <a:avLst/>
          </a:prstGeom>
          <a:noFill/>
          <a:ln>
            <a:noFill/>
          </a:ln>
        </p:spPr>
      </p:pic>
      <p:sp>
        <p:nvSpPr>
          <p:cNvPr id="290" name="Shape 290"/>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24</a:t>
            </a:fld>
            <a:endParaRPr lang="en-US" sz="2000" b="0" i="0" u="none" strike="noStrike" cap="none" baseline="0">
              <a:solidFill>
                <a:srgbClr val="FF0000"/>
              </a:solidFill>
              <a:latin typeface="Arial"/>
              <a:ea typeface="Arial"/>
              <a:cs typeface="Arial"/>
              <a:sym typeface="Arial"/>
            </a:endParaRPr>
          </a:p>
        </p:txBody>
      </p:sp>
      <p:sp>
        <p:nvSpPr>
          <p:cNvPr id="296" name="Shape 296"/>
          <p:cNvSpPr txBox="1"/>
          <p:nvPr/>
        </p:nvSpPr>
        <p:spPr>
          <a:xfrm>
            <a:off x="2875500" y="1385800"/>
            <a:ext cx="3393000" cy="69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User Interface</a:t>
            </a:r>
          </a:p>
          <a:p>
            <a:pPr marL="0" marR="0" lvl="0" indent="0" algn="ctr" rtl="0">
              <a:lnSpc>
                <a:spcPct val="100000"/>
              </a:lnSpc>
              <a:spcBef>
                <a:spcPts val="0"/>
              </a:spcBef>
              <a:spcAft>
                <a:spcPts val="0"/>
              </a:spcAft>
              <a:buClr>
                <a:srgbClr val="000000"/>
              </a:buClr>
              <a:buFont typeface="Arial"/>
              <a:buNone/>
            </a:pPr>
            <a:endParaRPr sz="2600" b="0" i="0" u="none" strike="noStrike" cap="none" baseline="0">
              <a:solidFill>
                <a:srgbClr val="FF0000"/>
              </a:solidFill>
              <a:latin typeface="Arial"/>
              <a:ea typeface="Arial"/>
              <a:cs typeface="Arial"/>
              <a:sym typeface="Arial"/>
            </a:endParaRPr>
          </a:p>
        </p:txBody>
      </p:sp>
      <p:pic>
        <p:nvPicPr>
          <p:cNvPr id="297" name="Shape 297"/>
          <p:cNvPicPr preferRelativeResize="0"/>
          <p:nvPr/>
        </p:nvPicPr>
        <p:blipFill rotWithShape="1">
          <a:blip r:embed="rId3">
            <a:alphaModFix/>
          </a:blip>
          <a:srcRect/>
          <a:stretch/>
        </p:blipFill>
        <p:spPr>
          <a:xfrm>
            <a:off x="1600200" y="2209800"/>
            <a:ext cx="6172199" cy="3745134"/>
          </a:xfrm>
          <a:prstGeom prst="rect">
            <a:avLst/>
          </a:prstGeom>
          <a:noFill/>
          <a:ln>
            <a:noFill/>
          </a:ln>
        </p:spPr>
      </p:pic>
      <p:sp>
        <p:nvSpPr>
          <p:cNvPr id="298" name="Shape 298"/>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25</a:t>
            </a:fld>
            <a:endParaRPr lang="en-US" sz="2000" b="0" i="0" u="none" strike="noStrike" cap="none" baseline="0">
              <a:solidFill>
                <a:srgbClr val="FF0000"/>
              </a:solidFill>
              <a:latin typeface="Arial"/>
              <a:ea typeface="Arial"/>
              <a:cs typeface="Arial"/>
              <a:sym typeface="Arial"/>
            </a:endParaRPr>
          </a:p>
        </p:txBody>
      </p:sp>
      <p:sp>
        <p:nvSpPr>
          <p:cNvPr id="304" name="Shape 304"/>
          <p:cNvSpPr txBox="1"/>
          <p:nvPr/>
        </p:nvSpPr>
        <p:spPr>
          <a:xfrm>
            <a:off x="381000" y="1981200"/>
            <a:ext cx="8432699" cy="29147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000" b="0" i="0" u="none" strike="noStrike" cap="none" baseline="0">
                <a:solidFill>
                  <a:srgbClr val="FF0000"/>
                </a:solidFill>
                <a:latin typeface="Arial"/>
                <a:ea typeface="Arial"/>
                <a:cs typeface="Arial"/>
                <a:sym typeface="Arial"/>
              </a:rPr>
              <a:t>Conclusion</a:t>
            </a:r>
          </a:p>
          <a:p>
            <a:pPr marL="0" marR="0" lvl="0" indent="0" algn="l" rtl="0">
              <a:lnSpc>
                <a:spcPct val="100000"/>
              </a:lnSpc>
              <a:spcBef>
                <a:spcPts val="0"/>
              </a:spcBef>
              <a:spcAft>
                <a:spcPts val="0"/>
              </a:spcAft>
              <a:buClr>
                <a:srgbClr val="000000"/>
              </a:buClr>
              <a:buFont typeface="Arial"/>
              <a:buNone/>
            </a:pPr>
            <a:endParaRPr sz="2400" b="0" i="0" u="none" strike="noStrike" cap="none" baseline="0">
              <a:solidFill>
                <a:srgbClr val="0000FF"/>
              </a:solidFill>
              <a:latin typeface="Arial"/>
              <a:ea typeface="Arial"/>
              <a:cs typeface="Arial"/>
              <a:sym typeface="Arial"/>
            </a:endParaRPr>
          </a:p>
          <a:p>
            <a:pPr marL="0" marR="0" lvl="0" indent="0" algn="just"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We designed and constructed a fully automatic order retrieval system that is able to retrieve items from shelves and place them into a container based on an optimal path algorithm</a:t>
            </a:r>
            <a:r>
              <a:rPr lang="en-US" sz="2400">
                <a:solidFill>
                  <a:srgbClr val="0000FF"/>
                </a:solidFill>
              </a:rPr>
              <a:t>.</a:t>
            </a:r>
          </a:p>
        </p:txBody>
      </p:sp>
      <p:sp>
        <p:nvSpPr>
          <p:cNvPr id="305" name="Shape 305"/>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0" y="1143000"/>
            <a:ext cx="9144000" cy="5081585"/>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Thank you! </a:t>
            </a:r>
            <a:br>
              <a:rPr lang="en-US" sz="3200" b="0" i="0" u="none" strike="noStrike" cap="none" baseline="0">
                <a:solidFill>
                  <a:srgbClr val="FF0000"/>
                </a:solidFill>
                <a:latin typeface="Arial"/>
                <a:ea typeface="Arial"/>
                <a:cs typeface="Arial"/>
                <a:sym typeface="Arial"/>
              </a:rPr>
            </a:br>
            <a:r>
              <a:rPr lang="en-US" sz="3200" b="0" i="0" u="none" strike="noStrike" cap="none" baseline="0">
                <a:solidFill>
                  <a:srgbClr val="FF0000"/>
                </a:solidFill>
                <a:latin typeface="Arial"/>
                <a:ea typeface="Arial"/>
                <a:cs typeface="Arial"/>
                <a:sym typeface="Arial"/>
              </a:rPr>
              <a:t/>
            </a:r>
            <a:br>
              <a:rPr lang="en-US" sz="3200" b="0" i="0" u="none" strike="noStrike" cap="none" baseline="0">
                <a:solidFill>
                  <a:srgbClr val="FF0000"/>
                </a:solidFill>
                <a:latin typeface="Arial"/>
                <a:ea typeface="Arial"/>
                <a:cs typeface="Arial"/>
                <a:sym typeface="Arial"/>
              </a:rPr>
            </a:br>
            <a:r>
              <a:rPr lang="en-US" sz="3200" b="0" i="0" u="none" strike="noStrike" cap="none" baseline="0">
                <a:solidFill>
                  <a:srgbClr val="FF0000"/>
                </a:solidFill>
                <a:latin typeface="Arial"/>
                <a:ea typeface="Arial"/>
                <a:cs typeface="Arial"/>
                <a:sym typeface="Arial"/>
              </a:rPr>
              <a:t>Questions?</a:t>
            </a:r>
          </a:p>
        </p:txBody>
      </p:sp>
      <p:sp>
        <p:nvSpPr>
          <p:cNvPr id="311" name="Shape 311"/>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26</a:t>
            </a:fld>
            <a:endParaRPr lang="en-US" sz="2000" b="0" i="0" u="none" strike="noStrike" cap="none" baseline="0">
              <a:solidFill>
                <a:srgbClr val="FF0000"/>
              </a:solidFill>
              <a:latin typeface="Arial"/>
              <a:ea typeface="Arial"/>
              <a:cs typeface="Arial"/>
              <a:sym typeface="Arial"/>
            </a:endParaRPr>
          </a:p>
        </p:txBody>
      </p:sp>
      <p:sp>
        <p:nvSpPr>
          <p:cNvPr id="312" name="Shape 312"/>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1680601"/>
            <a:ext cx="9144000" cy="584100"/>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Project Objective</a:t>
            </a:r>
          </a:p>
        </p:txBody>
      </p:sp>
      <p:sp>
        <p:nvSpPr>
          <p:cNvPr id="71" name="Shape 71"/>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3</a:t>
            </a:fld>
            <a:endParaRPr lang="en-US" sz="2000" b="0" i="0" u="none" strike="noStrike" cap="none" baseline="0">
              <a:solidFill>
                <a:srgbClr val="FF0000"/>
              </a:solidFill>
              <a:latin typeface="Arial"/>
              <a:ea typeface="Arial"/>
              <a:cs typeface="Arial"/>
              <a:sym typeface="Arial"/>
            </a:endParaRPr>
          </a:p>
        </p:txBody>
      </p:sp>
      <p:sp>
        <p:nvSpPr>
          <p:cNvPr id="72" name="Shape 72"/>
          <p:cNvSpPr txBox="1"/>
          <p:nvPr/>
        </p:nvSpPr>
        <p:spPr>
          <a:xfrm>
            <a:off x="766800" y="2510500"/>
            <a:ext cx="7610399" cy="2578800"/>
          </a:xfrm>
          <a:prstGeom prst="rect">
            <a:avLst/>
          </a:prstGeom>
          <a:noFill/>
          <a:ln>
            <a:noFill/>
          </a:ln>
        </p:spPr>
        <p:txBody>
          <a:bodyPr lIns="91425" tIns="45700" rIns="91425" bIns="45700" anchor="t" anchorCtr="0">
            <a:noAutofit/>
          </a:bodyPr>
          <a:lstStyle/>
          <a:p>
            <a:pPr marL="0" marR="0" lvl="0" indent="0" algn="just" rtl="0">
              <a:lnSpc>
                <a:spcPct val="100000"/>
              </a:lnSpc>
              <a:spcBef>
                <a:spcPts val="0"/>
              </a:spcBef>
              <a:spcAft>
                <a:spcPts val="0"/>
              </a:spcAft>
              <a:buClr>
                <a:srgbClr val="000000"/>
              </a:buClr>
              <a:buFont typeface="Arial"/>
              <a:buNone/>
            </a:pPr>
            <a:endParaRPr sz="2400" b="0" i="0" u="none" strike="noStrike" cap="none" baseline="0">
              <a:solidFill>
                <a:srgbClr val="0000FF"/>
              </a:solidFill>
              <a:latin typeface="Arial"/>
              <a:ea typeface="Arial"/>
              <a:cs typeface="Arial"/>
              <a:sym typeface="Arial"/>
            </a:endParaRPr>
          </a:p>
          <a:p>
            <a:pPr marL="0" marR="0" lvl="0" indent="0" algn="just"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Design and construct a fully automated order retrieval  system that is able to retrieve items from shelves and place them into a container in order to minimize labor cost and human errors.</a:t>
            </a:r>
          </a:p>
        </p:txBody>
      </p:sp>
      <p:sp>
        <p:nvSpPr>
          <p:cNvPr id="73" name="Shape 73"/>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0" y="1600200"/>
            <a:ext cx="9144000" cy="437699"/>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Motivation </a:t>
            </a:r>
          </a:p>
        </p:txBody>
      </p:sp>
      <p:sp>
        <p:nvSpPr>
          <p:cNvPr id="79" name="Shape 79"/>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4</a:t>
            </a:fld>
            <a:endParaRPr lang="en-US" sz="2000" b="0" i="0" u="none" strike="noStrike" cap="none" baseline="0">
              <a:solidFill>
                <a:srgbClr val="FF0000"/>
              </a:solidFill>
              <a:latin typeface="Arial"/>
              <a:ea typeface="Arial"/>
              <a:cs typeface="Arial"/>
              <a:sym typeface="Arial"/>
            </a:endParaRPr>
          </a:p>
        </p:txBody>
      </p:sp>
      <p:sp>
        <p:nvSpPr>
          <p:cNvPr id="80" name="Shape 80"/>
          <p:cNvSpPr txBox="1"/>
          <p:nvPr/>
        </p:nvSpPr>
        <p:spPr>
          <a:xfrm>
            <a:off x="609600" y="2514600"/>
            <a:ext cx="8164574" cy="3505200"/>
          </a:xfrm>
          <a:prstGeom prst="rect">
            <a:avLst/>
          </a:prstGeom>
          <a:noFill/>
          <a:ln>
            <a:noFill/>
          </a:ln>
        </p:spPr>
        <p:txBody>
          <a:bodyPr lIns="91425" tIns="45700" rIns="91425" bIns="45700" anchor="t" anchorCtr="0">
            <a:noAutofit/>
          </a:bodyPr>
          <a:lstStyle/>
          <a:p>
            <a:pPr marL="76200" marR="0" lvl="0" indent="0" algn="just"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Locating and retrieving items is a tiresome and tedious task for human. These tasks should be done by an automated retrieval system that will ease the responsibilities of human workers and will be able to endure various working conditions.</a:t>
            </a:r>
          </a:p>
          <a:p>
            <a:pPr marL="0" marR="0" lvl="0" indent="0" algn="just" rtl="0">
              <a:lnSpc>
                <a:spcPct val="100000"/>
              </a:lnSpc>
              <a:spcBef>
                <a:spcPts val="0"/>
              </a:spcBef>
              <a:spcAft>
                <a:spcPts val="0"/>
              </a:spcAft>
              <a:buClr>
                <a:srgbClr val="000000"/>
              </a:buClr>
              <a:buFont typeface="Arial"/>
              <a:buNone/>
            </a:pPr>
            <a:endParaRPr sz="2400" b="0" i="0" u="none" strike="noStrike" cap="none" baseline="0">
              <a:solidFill>
                <a:srgbClr val="0000FF"/>
              </a:solidFill>
              <a:latin typeface="Arial"/>
              <a:ea typeface="Arial"/>
              <a:cs typeface="Arial"/>
              <a:sym typeface="Arial"/>
            </a:endParaRPr>
          </a:p>
          <a:p>
            <a:pPr marL="0" marR="0" lvl="0" indent="0" algn="just" rtl="0">
              <a:lnSpc>
                <a:spcPct val="100000"/>
              </a:lnSpc>
              <a:spcBef>
                <a:spcPts val="600"/>
              </a:spcBef>
              <a:spcAft>
                <a:spcPts val="0"/>
              </a:spcAft>
              <a:buClr>
                <a:srgbClr val="000000"/>
              </a:buClr>
              <a:buFont typeface="Arial"/>
              <a:buNone/>
            </a:pPr>
            <a:endParaRPr sz="2400" b="0" i="0" u="none" strike="noStrike" cap="none" baseline="0">
              <a:solidFill>
                <a:srgbClr val="0000FF"/>
              </a:solidFill>
              <a:latin typeface="Arial"/>
              <a:ea typeface="Arial"/>
              <a:cs typeface="Arial"/>
              <a:sym typeface="Arial"/>
            </a:endParaRPr>
          </a:p>
          <a:p>
            <a:pPr marL="457200" marR="0" lvl="0" indent="0" algn="just" rtl="0">
              <a:lnSpc>
                <a:spcPct val="100000"/>
              </a:lnSpc>
              <a:spcBef>
                <a:spcPts val="1200"/>
              </a:spcBef>
              <a:spcAft>
                <a:spcPts val="600"/>
              </a:spcAft>
              <a:buClr>
                <a:srgbClr val="000000"/>
              </a:buClr>
              <a:buFont typeface="Arial"/>
              <a:buNone/>
            </a:pPr>
            <a:endParaRPr sz="2400" b="0" i="0" u="none" strike="noStrike" cap="none" baseline="0">
              <a:solidFill>
                <a:srgbClr val="0000FF"/>
              </a:solidFill>
              <a:latin typeface="Arial"/>
              <a:ea typeface="Arial"/>
              <a:cs typeface="Arial"/>
              <a:sym typeface="Arial"/>
            </a:endParaRPr>
          </a:p>
        </p:txBody>
      </p:sp>
      <p:sp>
        <p:nvSpPr>
          <p:cNvPr id="81" name="Shape 81"/>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0" y="1214337"/>
            <a:ext cx="9144000" cy="838198"/>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Literature Review</a:t>
            </a:r>
          </a:p>
        </p:txBody>
      </p:sp>
      <p:sp>
        <p:nvSpPr>
          <p:cNvPr id="87" name="Shape 87"/>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5</a:t>
            </a:fld>
            <a:endParaRPr lang="en-US" sz="2000" b="0" i="0" u="none" strike="noStrike" cap="none" baseline="0">
              <a:solidFill>
                <a:srgbClr val="FF0000"/>
              </a:solidFill>
              <a:latin typeface="Arial"/>
              <a:ea typeface="Arial"/>
              <a:cs typeface="Arial"/>
              <a:sym typeface="Arial"/>
            </a:endParaRPr>
          </a:p>
        </p:txBody>
      </p:sp>
      <p:sp>
        <p:nvSpPr>
          <p:cNvPr id="88" name="Shape 88"/>
          <p:cNvSpPr txBox="1"/>
          <p:nvPr/>
        </p:nvSpPr>
        <p:spPr>
          <a:xfrm>
            <a:off x="0" y="2052525"/>
            <a:ext cx="4388700" cy="4101900"/>
          </a:xfrm>
          <a:prstGeom prst="rect">
            <a:avLst/>
          </a:prstGeom>
          <a:noFill/>
          <a:ln>
            <a:noFill/>
          </a:ln>
        </p:spPr>
        <p:txBody>
          <a:bodyPr lIns="91425" tIns="45700" rIns="91425" bIns="45700" anchor="t" anchorCtr="0">
            <a:noAutofit/>
          </a:bodyPr>
          <a:lstStyle/>
          <a:p>
            <a:pPr marL="457200" marR="0" lvl="0" indent="-368300" algn="l" rtl="0">
              <a:lnSpc>
                <a:spcPct val="115000"/>
              </a:lnSpc>
              <a:spcBef>
                <a:spcPts val="0"/>
              </a:spcBef>
              <a:spcAft>
                <a:spcPts val="0"/>
              </a:spcAft>
              <a:buClr>
                <a:srgbClr val="0000FF"/>
              </a:buClr>
              <a:buSzPct val="100000"/>
              <a:buFont typeface="Arial"/>
              <a:buChar char="●"/>
            </a:pPr>
            <a:r>
              <a:rPr lang="en-US" sz="2200">
                <a:solidFill>
                  <a:srgbClr val="0000FF"/>
                </a:solidFill>
              </a:rPr>
              <a:t>Current item retrieval</a:t>
            </a:r>
          </a:p>
          <a:p>
            <a:pPr marL="914400" marR="0" lvl="1" indent="-368300" algn="l" rtl="0">
              <a:lnSpc>
                <a:spcPct val="115000"/>
              </a:lnSpc>
              <a:spcBef>
                <a:spcPts val="0"/>
              </a:spcBef>
              <a:spcAft>
                <a:spcPts val="0"/>
              </a:spcAft>
              <a:buClr>
                <a:srgbClr val="0000FF"/>
              </a:buClr>
              <a:buSzPct val="100000"/>
              <a:buFont typeface="Arial"/>
              <a:buChar char="○"/>
            </a:pPr>
            <a:r>
              <a:rPr lang="en-US" sz="2200">
                <a:solidFill>
                  <a:srgbClr val="0000FF"/>
                </a:solidFill>
              </a:rPr>
              <a:t>Locate bin</a:t>
            </a:r>
          </a:p>
          <a:p>
            <a:pPr marL="914400" marR="0" lvl="1" indent="-368300" algn="l" rtl="0">
              <a:lnSpc>
                <a:spcPct val="115000"/>
              </a:lnSpc>
              <a:spcBef>
                <a:spcPts val="0"/>
              </a:spcBef>
              <a:spcAft>
                <a:spcPts val="0"/>
              </a:spcAft>
              <a:buClr>
                <a:srgbClr val="0000FF"/>
              </a:buClr>
              <a:buSzPct val="100000"/>
              <a:buFont typeface="Arial"/>
              <a:buChar char="○"/>
            </a:pPr>
            <a:r>
              <a:rPr lang="en-US" sz="2200">
                <a:solidFill>
                  <a:srgbClr val="0000FF"/>
                </a:solidFill>
              </a:rPr>
              <a:t>Find item within bin</a:t>
            </a:r>
          </a:p>
          <a:p>
            <a:pPr marL="914400" marR="0" lvl="1" indent="-368300" algn="l" rtl="0">
              <a:lnSpc>
                <a:spcPct val="115000"/>
              </a:lnSpc>
              <a:spcBef>
                <a:spcPts val="0"/>
              </a:spcBef>
              <a:spcAft>
                <a:spcPts val="0"/>
              </a:spcAft>
              <a:buClr>
                <a:srgbClr val="0000FF"/>
              </a:buClr>
              <a:buSzPct val="100000"/>
              <a:buFont typeface="Arial"/>
              <a:buChar char="○"/>
            </a:pPr>
            <a:r>
              <a:rPr lang="en-US" sz="2200">
                <a:solidFill>
                  <a:srgbClr val="0000FF"/>
                </a:solidFill>
              </a:rPr>
              <a:t>Reach for the </a:t>
            </a:r>
            <a:r>
              <a:rPr lang="en-US" sz="2200" b="0" i="0" u="none" strike="noStrike" cap="none" baseline="0">
                <a:solidFill>
                  <a:srgbClr val="0000FF"/>
                </a:solidFill>
                <a:latin typeface="Arial"/>
                <a:ea typeface="Arial"/>
                <a:cs typeface="Arial"/>
                <a:sym typeface="Arial"/>
              </a:rPr>
              <a:t>item</a:t>
            </a:r>
          </a:p>
          <a:p>
            <a:pPr marL="914400" marR="0" lvl="1" indent="-368300" algn="l" rtl="0">
              <a:lnSpc>
                <a:spcPct val="115000"/>
              </a:lnSpc>
              <a:spcBef>
                <a:spcPts val="0"/>
              </a:spcBef>
              <a:spcAft>
                <a:spcPts val="0"/>
              </a:spcAft>
              <a:buClr>
                <a:srgbClr val="0000FF"/>
              </a:buClr>
              <a:buSzPct val="100000"/>
              <a:buFont typeface="Arial"/>
              <a:buChar char="○"/>
            </a:pPr>
            <a:r>
              <a:rPr lang="en-US" sz="2200">
                <a:solidFill>
                  <a:srgbClr val="0000FF"/>
                </a:solidFill>
              </a:rPr>
              <a:t>P</a:t>
            </a:r>
            <a:r>
              <a:rPr lang="en-US" sz="2200" b="0" i="0" u="none" strike="noStrike" cap="none" baseline="0">
                <a:solidFill>
                  <a:srgbClr val="0000FF"/>
                </a:solidFill>
                <a:latin typeface="Arial"/>
                <a:ea typeface="Arial"/>
                <a:cs typeface="Arial"/>
                <a:sym typeface="Arial"/>
              </a:rPr>
              <a:t>lace in the container </a:t>
            </a:r>
          </a:p>
          <a:p>
            <a:pPr marL="457200" marR="0" lvl="0" indent="0" algn="l" rtl="0">
              <a:lnSpc>
                <a:spcPct val="115000"/>
              </a:lnSpc>
              <a:spcBef>
                <a:spcPts val="0"/>
              </a:spcBef>
              <a:spcAft>
                <a:spcPts val="0"/>
              </a:spcAft>
              <a:buNone/>
            </a:pPr>
            <a:endParaRPr/>
          </a:p>
          <a:p>
            <a:pPr marL="457200" marR="0" lvl="0" indent="-368300" algn="l" rtl="0">
              <a:lnSpc>
                <a:spcPct val="115000"/>
              </a:lnSpc>
              <a:spcBef>
                <a:spcPts val="0"/>
              </a:spcBef>
              <a:spcAft>
                <a:spcPts val="0"/>
              </a:spcAft>
              <a:buClr>
                <a:srgbClr val="0000FF"/>
              </a:buClr>
              <a:buSzPct val="100000"/>
              <a:buFont typeface="Arial"/>
              <a:buChar char="●"/>
            </a:pPr>
            <a:r>
              <a:rPr lang="en-US" sz="2200">
                <a:solidFill>
                  <a:srgbClr val="0000FF"/>
                </a:solidFill>
              </a:rPr>
              <a:t>Prone to:</a:t>
            </a:r>
          </a:p>
          <a:p>
            <a:pPr marL="914400" marR="0" lvl="1" indent="-368300" algn="l" rtl="0">
              <a:lnSpc>
                <a:spcPct val="115000"/>
              </a:lnSpc>
              <a:spcBef>
                <a:spcPts val="0"/>
              </a:spcBef>
              <a:spcAft>
                <a:spcPts val="0"/>
              </a:spcAft>
              <a:buClr>
                <a:srgbClr val="0000FF"/>
              </a:buClr>
              <a:buSzPct val="100000"/>
              <a:buFont typeface="Arial"/>
              <a:buChar char="○"/>
            </a:pPr>
            <a:r>
              <a:rPr lang="en-US" sz="2200">
                <a:solidFill>
                  <a:srgbClr val="0000FF"/>
                </a:solidFill>
              </a:rPr>
              <a:t>Wrong item retrieved</a:t>
            </a:r>
          </a:p>
          <a:p>
            <a:pPr marL="914400" marR="0" lvl="1" indent="-368300" algn="l" rtl="0">
              <a:lnSpc>
                <a:spcPct val="115000"/>
              </a:lnSpc>
              <a:spcBef>
                <a:spcPts val="0"/>
              </a:spcBef>
              <a:spcAft>
                <a:spcPts val="0"/>
              </a:spcAft>
              <a:buClr>
                <a:srgbClr val="0000FF"/>
              </a:buClr>
              <a:buSzPct val="100000"/>
              <a:buFont typeface="Arial"/>
              <a:buChar char="○"/>
            </a:pPr>
            <a:r>
              <a:rPr lang="en-US" sz="2200">
                <a:solidFill>
                  <a:srgbClr val="0000FF"/>
                </a:solidFill>
              </a:rPr>
              <a:t>Inefficient picking order </a:t>
            </a:r>
          </a:p>
          <a:p>
            <a:pPr marL="0" marR="0" lvl="0" indent="0" algn="l" rtl="0">
              <a:lnSpc>
                <a:spcPct val="100000"/>
              </a:lnSpc>
              <a:spcBef>
                <a:spcPts val="0"/>
              </a:spcBef>
              <a:spcAft>
                <a:spcPts val="0"/>
              </a:spcAft>
              <a:buClr>
                <a:srgbClr val="000000"/>
              </a:buClr>
              <a:buFont typeface="Arial"/>
              <a:buNone/>
            </a:pPr>
            <a:endParaRPr sz="2400" b="0" i="0" u="none" strike="noStrike" cap="none" baseline="0">
              <a:solidFill>
                <a:srgbClr val="0000FF"/>
              </a:solidFill>
              <a:latin typeface="Arial"/>
              <a:ea typeface="Arial"/>
              <a:cs typeface="Arial"/>
              <a:sym typeface="Arial"/>
            </a:endParaRPr>
          </a:p>
        </p:txBody>
      </p:sp>
      <p:pic>
        <p:nvPicPr>
          <p:cNvPr id="89" name="Shape 89"/>
          <p:cNvPicPr preferRelativeResize="0"/>
          <p:nvPr/>
        </p:nvPicPr>
        <p:blipFill rotWithShape="1">
          <a:blip r:embed="rId3">
            <a:alphaModFix/>
          </a:blip>
          <a:srcRect/>
          <a:stretch/>
        </p:blipFill>
        <p:spPr>
          <a:xfrm>
            <a:off x="3962400" y="1981200"/>
            <a:ext cx="4658281" cy="3505200"/>
          </a:xfrm>
          <a:prstGeom prst="rect">
            <a:avLst/>
          </a:prstGeom>
          <a:noFill/>
          <a:ln>
            <a:noFill/>
          </a:ln>
        </p:spPr>
      </p:pic>
      <p:sp>
        <p:nvSpPr>
          <p:cNvPr id="90" name="Shape 90"/>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r="16957"/>
          <a:stretch/>
        </p:blipFill>
        <p:spPr>
          <a:xfrm>
            <a:off x="4191000" y="1828800"/>
            <a:ext cx="4792798" cy="3719998"/>
          </a:xfrm>
          <a:prstGeom prst="rect">
            <a:avLst/>
          </a:prstGeom>
          <a:noFill/>
          <a:ln>
            <a:noFill/>
          </a:ln>
        </p:spPr>
      </p:pic>
      <p:sp>
        <p:nvSpPr>
          <p:cNvPr id="96" name="Shape 96"/>
          <p:cNvSpPr txBox="1">
            <a:spLocks noGrp="1"/>
          </p:cNvSpPr>
          <p:nvPr>
            <p:ph type="title"/>
          </p:nvPr>
        </p:nvSpPr>
        <p:spPr>
          <a:xfrm>
            <a:off x="158725" y="1944200"/>
            <a:ext cx="4178099" cy="1536299"/>
          </a:xfrm>
          <a:prstGeom prst="rect">
            <a:avLst/>
          </a:prstGeom>
          <a:noFill/>
          <a:ln>
            <a:noFill/>
          </a:ln>
        </p:spPr>
        <p:txBody>
          <a:bodyPr lIns="91425" tIns="91425" rIns="91425" bIns="91425" anchor="t" anchorCtr="0">
            <a:noAutofit/>
          </a:bodyPr>
          <a:lstStyle/>
          <a:p>
            <a:pPr marL="0" marR="0" lvl="0" indent="0" algn="l" rtl="0">
              <a:lnSpc>
                <a:spcPct val="14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Amazon Picking Challenge</a:t>
            </a:r>
          </a:p>
          <a:p>
            <a:pPr marL="457200" marR="0" lvl="0" indent="-374650" algn="l" rtl="0">
              <a:lnSpc>
                <a:spcPct val="120000"/>
              </a:lnSpc>
              <a:spcBef>
                <a:spcPts val="0"/>
              </a:spcBef>
              <a:spcAft>
                <a:spcPts val="0"/>
              </a:spcAft>
              <a:buClr>
                <a:srgbClr val="0000FF"/>
              </a:buClr>
              <a:buSzPct val="100000"/>
              <a:buChar char="●"/>
            </a:pPr>
            <a:r>
              <a:rPr lang="en-US" sz="2300" b="0" i="0" u="none" strike="noStrike" cap="none" baseline="0">
                <a:solidFill>
                  <a:srgbClr val="0000FF"/>
                </a:solidFill>
                <a:latin typeface="Arial"/>
                <a:ea typeface="Arial"/>
                <a:cs typeface="Arial"/>
                <a:sym typeface="Arial"/>
              </a:rPr>
              <a:t>Items placed in multiple bins in a shelf </a:t>
            </a:r>
            <a:r>
              <a:rPr lang="en-US" sz="2300" b="0" i="0" u="none" strike="noStrike" cap="none" baseline="0">
                <a:solidFill>
                  <a:srgbClr val="0000FF"/>
                </a:solidFill>
              </a:rPr>
              <a:t/>
            </a:r>
            <a:br>
              <a:rPr lang="en-US" sz="2300" b="0" i="0" u="none" strike="noStrike" cap="none" baseline="0">
                <a:solidFill>
                  <a:srgbClr val="0000FF"/>
                </a:solidFill>
              </a:rPr>
            </a:br>
            <a:r>
              <a:rPr lang="en-US" sz="2300" b="0" i="0" u="none" strike="noStrike" cap="none" baseline="0">
                <a:solidFill>
                  <a:srgbClr val="0000FF"/>
                </a:solidFill>
              </a:rPr>
              <a:t/>
            </a:r>
            <a:br>
              <a:rPr lang="en-US" sz="2300" b="0" i="0" u="none" strike="noStrike" cap="none" baseline="0">
                <a:solidFill>
                  <a:srgbClr val="0000FF"/>
                </a:solidFill>
              </a:rPr>
            </a:br>
            <a:endParaRPr lang="en-US" sz="2300" b="0" i="0" u="none" strike="noStrike" cap="none" baseline="0">
              <a:solidFill>
                <a:srgbClr val="0000FF"/>
              </a:solidFill>
            </a:endParaRPr>
          </a:p>
        </p:txBody>
      </p:sp>
      <p:sp>
        <p:nvSpPr>
          <p:cNvPr id="97" name="Shape 97"/>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6</a:t>
            </a:fld>
            <a:endParaRPr lang="en-US" sz="2000" b="0" i="0" u="none" strike="noStrike" cap="none" baseline="0">
              <a:solidFill>
                <a:srgbClr val="FF0000"/>
              </a:solidFill>
              <a:latin typeface="Arial"/>
              <a:ea typeface="Arial"/>
              <a:cs typeface="Arial"/>
              <a:sym typeface="Arial"/>
            </a:endParaRPr>
          </a:p>
        </p:txBody>
      </p:sp>
      <p:sp>
        <p:nvSpPr>
          <p:cNvPr id="98" name="Shape 98"/>
          <p:cNvSpPr txBox="1">
            <a:spLocks noGrp="1"/>
          </p:cNvSpPr>
          <p:nvPr>
            <p:ph type="title" idx="2"/>
          </p:nvPr>
        </p:nvSpPr>
        <p:spPr>
          <a:xfrm>
            <a:off x="0" y="1030287"/>
            <a:ext cx="9144000" cy="838199"/>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Literature Review</a:t>
            </a:r>
          </a:p>
        </p:txBody>
      </p:sp>
      <p:sp>
        <p:nvSpPr>
          <p:cNvPr id="99" name="Shape 99"/>
          <p:cNvSpPr txBox="1"/>
          <p:nvPr/>
        </p:nvSpPr>
        <p:spPr>
          <a:xfrm>
            <a:off x="4343400" y="5638800"/>
            <a:ext cx="4470900" cy="296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FF"/>
              </a:buClr>
              <a:buSzPct val="25000"/>
              <a:buFont typeface="Arial"/>
              <a:buNone/>
            </a:pPr>
            <a:r>
              <a:rPr lang="en-US" sz="1400" b="0" i="0" u="none" strike="noStrike" cap="none" baseline="0">
                <a:solidFill>
                  <a:srgbClr val="0000FF"/>
                </a:solidFill>
                <a:latin typeface="Arial"/>
                <a:ea typeface="Arial"/>
                <a:cs typeface="Arial"/>
                <a:sym typeface="Arial"/>
              </a:rPr>
              <a:t>(http://amazonpickingchallenge.org/details.shtml)</a:t>
            </a:r>
          </a:p>
        </p:txBody>
      </p:sp>
      <p:pic>
        <p:nvPicPr>
          <p:cNvPr id="100" name="Shape 100"/>
          <p:cNvPicPr preferRelativeResize="0"/>
          <p:nvPr/>
        </p:nvPicPr>
        <p:blipFill rotWithShape="1">
          <a:blip r:embed="rId3">
            <a:alphaModFix/>
          </a:blip>
          <a:srcRect l="83229" t="60148" b="19550"/>
          <a:stretch/>
        </p:blipFill>
        <p:spPr>
          <a:xfrm>
            <a:off x="7912950" y="4791639"/>
            <a:ext cx="1061998" cy="765159"/>
          </a:xfrm>
          <a:prstGeom prst="rect">
            <a:avLst/>
          </a:prstGeom>
          <a:noFill/>
          <a:ln>
            <a:noFill/>
          </a:ln>
        </p:spPr>
      </p:pic>
      <p:pic>
        <p:nvPicPr>
          <p:cNvPr id="101" name="Shape 101"/>
          <p:cNvPicPr preferRelativeResize="0"/>
          <p:nvPr/>
        </p:nvPicPr>
        <p:blipFill rotWithShape="1">
          <a:blip r:embed="rId3">
            <a:alphaModFix/>
          </a:blip>
          <a:srcRect l="83229" t="40375" b="39848"/>
          <a:stretch/>
        </p:blipFill>
        <p:spPr>
          <a:xfrm>
            <a:off x="6998550" y="4793225"/>
            <a:ext cx="914400" cy="762000"/>
          </a:xfrm>
          <a:prstGeom prst="rect">
            <a:avLst/>
          </a:prstGeom>
          <a:noFill/>
          <a:ln>
            <a:noFill/>
          </a:ln>
        </p:spPr>
      </p:pic>
      <p:sp>
        <p:nvSpPr>
          <p:cNvPr id="102" name="Shape 102"/>
          <p:cNvSpPr txBox="1"/>
          <p:nvPr/>
        </p:nvSpPr>
        <p:spPr>
          <a:xfrm>
            <a:off x="158725" y="3347625"/>
            <a:ext cx="4038599" cy="829800"/>
          </a:xfrm>
          <a:prstGeom prst="rect">
            <a:avLst/>
          </a:prstGeom>
          <a:noFill/>
          <a:ln>
            <a:noFill/>
          </a:ln>
        </p:spPr>
        <p:txBody>
          <a:bodyPr lIns="91425" tIns="45700" rIns="91425" bIns="45700" anchor="t" anchorCtr="0">
            <a:noAutofit/>
          </a:bodyPr>
          <a:lstStyle/>
          <a:p>
            <a:pPr marL="457200" marR="0" lvl="0" indent="-374650" algn="l" rtl="0">
              <a:lnSpc>
                <a:spcPct val="115000"/>
              </a:lnSpc>
              <a:spcBef>
                <a:spcPts val="0"/>
              </a:spcBef>
              <a:spcAft>
                <a:spcPts val="0"/>
              </a:spcAft>
              <a:buClr>
                <a:srgbClr val="0000FF"/>
              </a:buClr>
              <a:buSzPct val="100000"/>
              <a:buFont typeface="Arial"/>
              <a:buChar char="●"/>
            </a:pPr>
            <a:r>
              <a:rPr lang="en-US" sz="2300" b="0" i="0" u="none" strike="noStrike" cap="none" baseline="0">
                <a:solidFill>
                  <a:srgbClr val="0000FF"/>
                </a:solidFill>
                <a:latin typeface="Arial"/>
                <a:ea typeface="Arial"/>
                <a:cs typeface="Arial"/>
                <a:sym typeface="Arial"/>
              </a:rPr>
              <a:t>Number of items retrieved</a:t>
            </a:r>
          </a:p>
          <a:p>
            <a:pPr marL="457200" marR="0" lvl="0" indent="-374650" algn="l" rtl="0">
              <a:lnSpc>
                <a:spcPct val="115000"/>
              </a:lnSpc>
              <a:spcBef>
                <a:spcPts val="0"/>
              </a:spcBef>
              <a:spcAft>
                <a:spcPts val="0"/>
              </a:spcAft>
              <a:buClr>
                <a:srgbClr val="0000FF"/>
              </a:buClr>
              <a:buSzPct val="100000"/>
              <a:buFont typeface="Arial"/>
              <a:buChar char="●"/>
            </a:pPr>
            <a:r>
              <a:rPr lang="en-US" sz="2300" b="0" i="0" u="none" strike="noStrike" cap="none" baseline="0">
                <a:solidFill>
                  <a:srgbClr val="0000FF"/>
                </a:solidFill>
                <a:latin typeface="Arial"/>
                <a:ea typeface="Arial"/>
                <a:cs typeface="Arial"/>
                <a:sym typeface="Arial"/>
              </a:rPr>
              <a:t>Time of retrieval</a:t>
            </a:r>
          </a:p>
        </p:txBody>
      </p:sp>
      <p:sp>
        <p:nvSpPr>
          <p:cNvPr id="103" name="Shape 103"/>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
        <p:nvSpPr>
          <p:cNvPr id="104" name="Shape 104"/>
          <p:cNvSpPr txBox="1"/>
          <p:nvPr/>
        </p:nvSpPr>
        <p:spPr>
          <a:xfrm>
            <a:off x="158725" y="4177412"/>
            <a:ext cx="4038599" cy="829800"/>
          </a:xfrm>
          <a:prstGeom prst="rect">
            <a:avLst/>
          </a:prstGeom>
          <a:noFill/>
          <a:ln>
            <a:noFill/>
          </a:ln>
        </p:spPr>
        <p:txBody>
          <a:bodyPr lIns="91425" tIns="45700" rIns="91425" bIns="45700" anchor="t" anchorCtr="0">
            <a:noAutofit/>
          </a:bodyPr>
          <a:lstStyle/>
          <a:p>
            <a:pPr marL="457200" marR="0" lvl="0" indent="-374650" algn="l" rtl="0">
              <a:lnSpc>
                <a:spcPct val="100000"/>
              </a:lnSpc>
              <a:spcBef>
                <a:spcPts val="0"/>
              </a:spcBef>
              <a:spcAft>
                <a:spcPts val="0"/>
              </a:spcAft>
              <a:buClr>
                <a:srgbClr val="0000FF"/>
              </a:buClr>
              <a:buSzPct val="100000"/>
              <a:buChar char="●"/>
            </a:pPr>
            <a:r>
              <a:rPr lang="en-US" sz="2300">
                <a:solidFill>
                  <a:srgbClr val="0000FF"/>
                </a:solidFill>
              </a:rPr>
              <a:t>Penalty for retrieval errors</a:t>
            </a: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0" y="1219200"/>
            <a:ext cx="9144000" cy="680098"/>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Literature Review</a:t>
            </a:r>
          </a:p>
        </p:txBody>
      </p:sp>
      <p:sp>
        <p:nvSpPr>
          <p:cNvPr id="110" name="Shape 110"/>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7</a:t>
            </a:fld>
            <a:endParaRPr lang="en-US" sz="2000" b="0" i="0" u="none" strike="noStrike" cap="none" baseline="0">
              <a:solidFill>
                <a:srgbClr val="FF0000"/>
              </a:solidFill>
              <a:latin typeface="Arial"/>
              <a:ea typeface="Arial"/>
              <a:cs typeface="Arial"/>
              <a:sym typeface="Arial"/>
            </a:endParaRPr>
          </a:p>
        </p:txBody>
      </p:sp>
      <p:sp>
        <p:nvSpPr>
          <p:cNvPr id="111" name="Shape 111"/>
          <p:cNvSpPr txBox="1"/>
          <p:nvPr/>
        </p:nvSpPr>
        <p:spPr>
          <a:xfrm>
            <a:off x="1194450" y="5577875"/>
            <a:ext cx="2270398" cy="297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FF"/>
              </a:buClr>
              <a:buSzPct val="25000"/>
              <a:buFont typeface="Arial"/>
              <a:buNone/>
            </a:pPr>
            <a:r>
              <a:rPr lang="en-US" sz="1400" b="0" i="0" u="none" strike="noStrike" cap="none" baseline="0">
                <a:solidFill>
                  <a:srgbClr val="0000FF"/>
                </a:solidFill>
                <a:latin typeface="Arial"/>
                <a:ea typeface="Arial"/>
                <a:cs typeface="Arial"/>
                <a:sym typeface="Arial"/>
              </a:rPr>
              <a:t>RBO Robot (Team Berlin)</a:t>
            </a:r>
          </a:p>
        </p:txBody>
      </p:sp>
      <p:pic>
        <p:nvPicPr>
          <p:cNvPr id="112" name="Shape 112"/>
          <p:cNvPicPr preferRelativeResize="0"/>
          <p:nvPr/>
        </p:nvPicPr>
        <p:blipFill rotWithShape="1">
          <a:blip r:embed="rId3">
            <a:alphaModFix/>
          </a:blip>
          <a:srcRect l="26306" t="26670" r="29936"/>
          <a:stretch/>
        </p:blipFill>
        <p:spPr>
          <a:xfrm>
            <a:off x="601175" y="2103400"/>
            <a:ext cx="3610054" cy="3403236"/>
          </a:xfrm>
          <a:prstGeom prst="rect">
            <a:avLst/>
          </a:prstGeom>
          <a:noFill/>
          <a:ln>
            <a:noFill/>
          </a:ln>
        </p:spPr>
      </p:pic>
      <p:sp>
        <p:nvSpPr>
          <p:cNvPr id="113" name="Shape 113"/>
          <p:cNvSpPr txBox="1"/>
          <p:nvPr/>
        </p:nvSpPr>
        <p:spPr>
          <a:xfrm>
            <a:off x="4343400" y="2819400"/>
            <a:ext cx="4566599" cy="2467199"/>
          </a:xfrm>
          <a:prstGeom prst="rect">
            <a:avLst/>
          </a:prstGeom>
          <a:noFill/>
          <a:ln>
            <a:noFill/>
          </a:ln>
        </p:spPr>
        <p:txBody>
          <a:bodyPr lIns="91425" tIns="91425" rIns="91425" bIns="91425" anchor="t" anchorCtr="0">
            <a:noAutofit/>
          </a:bodyPr>
          <a:lstStyle/>
          <a:p>
            <a:pPr marL="88900" marR="0" lvl="0" indent="0" algn="just" rtl="0">
              <a:lnSpc>
                <a:spcPct val="100000"/>
              </a:lnSpc>
              <a:spcBef>
                <a:spcPts val="0"/>
              </a:spcBef>
              <a:spcAft>
                <a:spcPts val="0"/>
              </a:spcAft>
              <a:buClr>
                <a:srgbClr val="0000FF"/>
              </a:buClr>
              <a:buSzPct val="25000"/>
              <a:buFont typeface="Arial"/>
              <a:buNone/>
            </a:pPr>
            <a:r>
              <a:rPr lang="en-US" sz="2200">
                <a:solidFill>
                  <a:srgbClr val="0000FF"/>
                </a:solidFill>
              </a:rPr>
              <a:t>Team Berlin </a:t>
            </a:r>
            <a:r>
              <a:rPr lang="en-US" sz="2200" b="0" i="0" u="none" strike="noStrike" cap="none" baseline="0">
                <a:solidFill>
                  <a:srgbClr val="0000FF"/>
                </a:solidFill>
                <a:latin typeface="Arial"/>
                <a:ea typeface="Arial"/>
                <a:cs typeface="Arial"/>
                <a:sym typeface="Arial"/>
              </a:rPr>
              <a:t>was the winner</a:t>
            </a:r>
            <a:r>
              <a:rPr lang="en-US" sz="2200">
                <a:solidFill>
                  <a:srgbClr val="0000FF"/>
                </a:solidFill>
              </a:rPr>
              <a:t> of the last competition</a:t>
            </a:r>
            <a:r>
              <a:rPr lang="en-US" sz="2200" b="0" i="0" u="none" strike="noStrike" cap="none" baseline="0">
                <a:solidFill>
                  <a:srgbClr val="0000FF"/>
                </a:solidFill>
                <a:latin typeface="Arial"/>
                <a:ea typeface="Arial"/>
                <a:cs typeface="Arial"/>
                <a:sym typeface="Arial"/>
              </a:rPr>
              <a:t>. They were able to pick up 10</a:t>
            </a:r>
            <a:r>
              <a:rPr lang="en-US" sz="2200">
                <a:solidFill>
                  <a:srgbClr val="0000FF"/>
                </a:solidFill>
              </a:rPr>
              <a:t> out of </a:t>
            </a:r>
            <a:r>
              <a:rPr lang="en-US" sz="2200" b="0" i="0" u="none" strike="noStrike" cap="none" baseline="0">
                <a:solidFill>
                  <a:srgbClr val="0000FF"/>
                </a:solidFill>
                <a:latin typeface="Arial"/>
                <a:ea typeface="Arial"/>
                <a:cs typeface="Arial"/>
                <a:sym typeface="Arial"/>
              </a:rPr>
              <a:t>12 items. However, they could not pick up metal mesh cup with their robot.</a:t>
            </a:r>
          </a:p>
          <a:p>
            <a:pPr marL="88900" marR="0" lvl="0" indent="0" algn="l" rtl="0">
              <a:lnSpc>
                <a:spcPct val="100000"/>
              </a:lnSpc>
              <a:spcBef>
                <a:spcPts val="0"/>
              </a:spcBef>
              <a:spcAft>
                <a:spcPts val="0"/>
              </a:spcAft>
              <a:buClr>
                <a:srgbClr val="0000FF"/>
              </a:buClr>
              <a:buFont typeface="Arial"/>
              <a:buNone/>
            </a:pPr>
            <a:endParaRPr sz="2200" b="0" i="0" u="none" strike="noStrike" cap="none" baseline="0">
              <a:solidFill>
                <a:srgbClr val="0000FF"/>
              </a:solidFill>
              <a:latin typeface="Arial"/>
              <a:ea typeface="Arial"/>
              <a:cs typeface="Arial"/>
              <a:sym typeface="Arial"/>
            </a:endParaRPr>
          </a:p>
        </p:txBody>
      </p:sp>
      <p:sp>
        <p:nvSpPr>
          <p:cNvPr id="114" name="Shape 114"/>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0" y="1219200"/>
            <a:ext cx="9144000" cy="680098"/>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Literature Review</a:t>
            </a:r>
          </a:p>
        </p:txBody>
      </p:sp>
      <p:sp>
        <p:nvSpPr>
          <p:cNvPr id="120" name="Shape 120"/>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8</a:t>
            </a:fld>
            <a:endParaRPr lang="en-US" sz="2000" b="0" i="0" u="none" strike="noStrike" cap="none" baseline="0">
              <a:solidFill>
                <a:srgbClr val="FF0000"/>
              </a:solidFill>
              <a:latin typeface="Arial"/>
              <a:ea typeface="Arial"/>
              <a:cs typeface="Arial"/>
              <a:sym typeface="Arial"/>
            </a:endParaRPr>
          </a:p>
        </p:txBody>
      </p:sp>
      <p:sp>
        <p:nvSpPr>
          <p:cNvPr id="121" name="Shape 121"/>
          <p:cNvSpPr txBox="1"/>
          <p:nvPr/>
        </p:nvSpPr>
        <p:spPr>
          <a:xfrm>
            <a:off x="457250" y="5577875"/>
            <a:ext cx="3761400" cy="2973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400" b="0" i="0" u="none" strike="noStrike" cap="none" baseline="0">
                <a:solidFill>
                  <a:srgbClr val="0000FF"/>
                </a:solidFill>
                <a:latin typeface="Arial"/>
                <a:ea typeface="Arial"/>
                <a:cs typeface="Arial"/>
                <a:sym typeface="Arial"/>
              </a:rPr>
              <a:t>Centro Piaggio Team</a:t>
            </a:r>
          </a:p>
        </p:txBody>
      </p:sp>
      <p:sp>
        <p:nvSpPr>
          <p:cNvPr id="122" name="Shape 122"/>
          <p:cNvSpPr txBox="1"/>
          <p:nvPr/>
        </p:nvSpPr>
        <p:spPr>
          <a:xfrm>
            <a:off x="4538875" y="2562812"/>
            <a:ext cx="4566599" cy="28839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0"/>
              </a:spcAft>
              <a:buNone/>
            </a:pPr>
            <a:r>
              <a:rPr lang="en-US" sz="2200">
                <a:solidFill>
                  <a:srgbClr val="0000FF"/>
                </a:solidFill>
              </a:rPr>
              <a:t>Centro Piaggio Team used an XYZ coordinate system with the Soft Hand gripper. The gripper could not fully grasp some items such as boxes laying flat.</a:t>
            </a:r>
          </a:p>
        </p:txBody>
      </p:sp>
      <p:pic>
        <p:nvPicPr>
          <p:cNvPr id="123" name="Shape 123"/>
          <p:cNvPicPr preferRelativeResize="0"/>
          <p:nvPr/>
        </p:nvPicPr>
        <p:blipFill rotWithShape="1">
          <a:blip r:embed="rId3">
            <a:alphaModFix/>
          </a:blip>
          <a:srcRect/>
          <a:stretch/>
        </p:blipFill>
        <p:spPr>
          <a:xfrm>
            <a:off x="457200" y="1981200"/>
            <a:ext cx="3761509" cy="3352799"/>
          </a:xfrm>
          <a:prstGeom prst="rect">
            <a:avLst/>
          </a:prstGeom>
          <a:noFill/>
          <a:ln>
            <a:noFill/>
          </a:ln>
        </p:spPr>
      </p:pic>
      <p:sp>
        <p:nvSpPr>
          <p:cNvPr id="124" name="Shape 124"/>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24725" y="1178675"/>
            <a:ext cx="9144000" cy="838198"/>
          </a:xfrm>
          <a:prstGeom prst="rect">
            <a:avLst/>
          </a:prstGeom>
          <a:noFill/>
          <a:ln>
            <a:noFill/>
          </a:ln>
        </p:spPr>
        <p:txBody>
          <a:bodyPr lIns="90475" tIns="44450" rIns="90475" bIns="44450" anchor="ctr" anchorCtr="0">
            <a:noAutofit/>
          </a:bodyPr>
          <a:lstStyle/>
          <a:p>
            <a:pPr marL="0" marR="0" lvl="0" indent="0" algn="ctr" rtl="0">
              <a:lnSpc>
                <a:spcPct val="100000"/>
              </a:lnSpc>
              <a:spcBef>
                <a:spcPts val="0"/>
              </a:spcBef>
              <a:spcAft>
                <a:spcPts val="0"/>
              </a:spcAft>
              <a:buClr>
                <a:srgbClr val="FF0000"/>
              </a:buClr>
              <a:buSzPct val="25000"/>
              <a:buFont typeface="Arial"/>
              <a:buNone/>
            </a:pPr>
            <a:r>
              <a:rPr lang="en-US" sz="3200" b="0" i="0" u="none" strike="noStrike" cap="none" baseline="0">
                <a:solidFill>
                  <a:srgbClr val="FF0000"/>
                </a:solidFill>
                <a:latin typeface="Arial"/>
                <a:ea typeface="Arial"/>
                <a:cs typeface="Arial"/>
                <a:sym typeface="Arial"/>
              </a:rPr>
              <a:t>System Uniqueness</a:t>
            </a:r>
          </a:p>
        </p:txBody>
      </p:sp>
      <p:sp>
        <p:nvSpPr>
          <p:cNvPr id="130" name="Shape 130"/>
          <p:cNvSpPr txBox="1">
            <a:spLocks noGrp="1"/>
          </p:cNvSpPr>
          <p:nvPr>
            <p:ph type="sldNum" idx="12"/>
          </p:nvPr>
        </p:nvSpPr>
        <p:spPr>
          <a:xfrm>
            <a:off x="8556782" y="6333132"/>
            <a:ext cx="548699" cy="5249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2000" b="0" i="0" u="none" strike="noStrike" cap="none" baseline="0">
                <a:solidFill>
                  <a:srgbClr val="FF0000"/>
                </a:solidFill>
                <a:latin typeface="Arial"/>
                <a:ea typeface="Arial"/>
                <a:cs typeface="Arial"/>
                <a:sym typeface="Arial"/>
              </a:rPr>
              <a:t>9</a:t>
            </a:fld>
            <a:endParaRPr lang="en-US" sz="2000" b="0" i="0" u="none" strike="noStrike" cap="none" baseline="0">
              <a:solidFill>
                <a:srgbClr val="FF0000"/>
              </a:solidFill>
              <a:latin typeface="Arial"/>
              <a:ea typeface="Arial"/>
              <a:cs typeface="Arial"/>
              <a:sym typeface="Arial"/>
            </a:endParaRPr>
          </a:p>
        </p:txBody>
      </p:sp>
      <p:sp>
        <p:nvSpPr>
          <p:cNvPr id="131" name="Shape 131"/>
          <p:cNvSpPr txBox="1"/>
          <p:nvPr/>
        </p:nvSpPr>
        <p:spPr>
          <a:xfrm>
            <a:off x="740525" y="2716225"/>
            <a:ext cx="7820099" cy="2678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FF"/>
              </a:buClr>
              <a:buSzPct val="25000"/>
              <a:buFont typeface="Arial"/>
              <a:buNone/>
            </a:pPr>
            <a:r>
              <a:rPr lang="en-US" sz="2400" b="0" i="0" u="none" strike="noStrike" cap="none" baseline="0">
                <a:solidFill>
                  <a:srgbClr val="0000FF"/>
                </a:solidFill>
                <a:latin typeface="Arial"/>
                <a:ea typeface="Arial"/>
                <a:cs typeface="Arial"/>
                <a:sym typeface="Arial"/>
              </a:rPr>
              <a:t>The system has the following attributes:</a:t>
            </a:r>
          </a:p>
          <a:p>
            <a:pPr marL="457200" marR="0" lvl="0" indent="-381000" algn="l" rtl="0">
              <a:lnSpc>
                <a:spcPct val="100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Cartesian XYZ system</a:t>
            </a:r>
          </a:p>
          <a:p>
            <a:pPr marL="457200" marR="0" lvl="0" indent="-381000" algn="l" rtl="0">
              <a:lnSpc>
                <a:spcPct val="100000"/>
              </a:lnSpc>
              <a:spcBef>
                <a:spcPts val="0"/>
              </a:spcBef>
              <a:spcAft>
                <a:spcPts val="0"/>
              </a:spcAft>
              <a:buClr>
                <a:srgbClr val="0000FF"/>
              </a:buClr>
              <a:buSzPct val="100000"/>
              <a:buFont typeface="Arial"/>
              <a:buChar char="●"/>
            </a:pPr>
            <a:r>
              <a:rPr lang="en-US" sz="2400" b="0" i="0" u="none" strike="noStrike" cap="none" baseline="0">
                <a:solidFill>
                  <a:srgbClr val="0000FF"/>
                </a:solidFill>
                <a:latin typeface="Arial"/>
                <a:ea typeface="Arial"/>
                <a:cs typeface="Arial"/>
                <a:sym typeface="Arial"/>
              </a:rPr>
              <a:t>Combination of hand and vacuum gripper</a:t>
            </a:r>
          </a:p>
          <a:p>
            <a:pPr marL="457200" marR="0" lvl="0" indent="-381000" algn="l" rtl="0">
              <a:lnSpc>
                <a:spcPct val="100000"/>
              </a:lnSpc>
              <a:spcBef>
                <a:spcPts val="0"/>
              </a:spcBef>
              <a:spcAft>
                <a:spcPts val="0"/>
              </a:spcAft>
              <a:buClr>
                <a:srgbClr val="0000FF"/>
              </a:buClr>
              <a:buSzPct val="100000"/>
              <a:buChar char="●"/>
            </a:pPr>
            <a:r>
              <a:rPr lang="en-US" sz="2400" b="0" i="0" u="none" strike="noStrike" cap="none" baseline="0">
                <a:solidFill>
                  <a:srgbClr val="0000FF"/>
                </a:solidFill>
                <a:latin typeface="Arial"/>
                <a:ea typeface="Arial"/>
                <a:cs typeface="Arial"/>
                <a:sym typeface="Arial"/>
              </a:rPr>
              <a:t>Optimized </a:t>
            </a:r>
            <a:r>
              <a:rPr lang="en-US" sz="2400">
                <a:solidFill>
                  <a:srgbClr val="0000FF"/>
                </a:solidFill>
              </a:rPr>
              <a:t>retrieval sequence</a:t>
            </a:r>
            <a:r>
              <a:rPr lang="en-US" sz="2400" b="0" i="0" u="none" strike="noStrike" cap="none" baseline="0">
                <a:solidFill>
                  <a:srgbClr val="0000FF"/>
                </a:solidFill>
                <a:latin typeface="Arial"/>
                <a:ea typeface="Arial"/>
                <a:cs typeface="Arial"/>
                <a:sym typeface="Arial"/>
              </a:rPr>
              <a:t> for highest possible score </a:t>
            </a:r>
          </a:p>
        </p:txBody>
      </p:sp>
      <p:sp>
        <p:nvSpPr>
          <p:cNvPr id="132" name="Shape 132"/>
          <p:cNvSpPr txBox="1"/>
          <p:nvPr/>
        </p:nvSpPr>
        <p:spPr>
          <a:xfrm>
            <a:off x="5777525" y="6257725"/>
            <a:ext cx="2779200" cy="4502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sz="2000" b="1">
                <a:solidFill>
                  <a:srgbClr val="FF0000"/>
                </a:solidFill>
              </a:rPr>
              <a:t>November 20th, 2015</a:t>
            </a:r>
          </a:p>
        </p:txBody>
      </p:sp>
    </p:spTree>
  </p:cSld>
  <p:clrMapOvr>
    <a:masterClrMapping/>
  </p:clrMapOvr>
  <p:transition xmlns:p14="http://schemas.microsoft.com/office/powerpoint/2010/main" spd="slow">
    <p:cut/>
  </p:transition>
</p:sld>
</file>

<file path=ppt/theme/theme1.xml><?xml version="1.0" encoding="utf-8"?>
<a:theme xmlns:a="http://schemas.openxmlformats.org/drawingml/2006/main" name="design template">
  <a:themeElements>
    <a:clrScheme name="">
      <a:dk1>
        <a:srgbClr val="919191"/>
      </a:dk1>
      <a:lt1>
        <a:srgbClr val="FFFFFF"/>
      </a:lt1>
      <a:dk2>
        <a:srgbClr val="FFFFCC"/>
      </a:dk2>
      <a:lt2>
        <a:srgbClr val="FAFD00"/>
      </a:lt2>
      <a:accent1>
        <a:srgbClr val="618FFD"/>
      </a:accent1>
      <a:accent2>
        <a:srgbClr val="CECECE"/>
      </a:accent2>
      <a:accent3>
        <a:srgbClr val="FFFFE2"/>
      </a:accent3>
      <a:accent4>
        <a:srgbClr val="DADADA"/>
      </a:accent4>
      <a:accent5>
        <a:srgbClr val="B7C6FE"/>
      </a:accent5>
      <a:accent6>
        <a:srgbClr val="BABABA"/>
      </a:accent6>
      <a:hlink>
        <a:srgbClr val="FC0128"/>
      </a:hlink>
      <a:folHlink>
        <a:srgbClr val="8CF4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1146</Words>
  <Application>Microsoft Macintosh PowerPoint</Application>
  <PresentationFormat>On-screen Show (4:3)</PresentationFormat>
  <Paragraphs>218</Paragraphs>
  <Slides>26</Slides>
  <Notes>26</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design template</vt:lpstr>
      <vt:lpstr>Automatic Order Retrieval System</vt:lpstr>
      <vt:lpstr>Outline</vt:lpstr>
      <vt:lpstr>Project Objective</vt:lpstr>
      <vt:lpstr>Motivation </vt:lpstr>
      <vt:lpstr>Literature Review</vt:lpstr>
      <vt:lpstr>Amazon Picking Challenge Items placed in multiple bins in a shelf   </vt:lpstr>
      <vt:lpstr>Literature Review</vt:lpstr>
      <vt:lpstr>Literature Review</vt:lpstr>
      <vt:lpstr>System Uniqueness</vt:lpstr>
      <vt:lpstr>PowerPoint Presentation</vt:lpstr>
      <vt:lpstr>PowerPoint Presentation</vt:lpstr>
      <vt:lpstr>PowerPoint Presentation</vt:lpstr>
      <vt:lpstr>PowerPoint Presentation</vt:lpstr>
      <vt:lpstr>PowerPoint Presentation</vt:lpstr>
      <vt:lpstr>Gripping Mechanism </vt:lpstr>
      <vt:lpstr>Gripping Mechanism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Order Retrieval System</dc:title>
  <cp:lastModifiedBy>MacBook Air</cp:lastModifiedBy>
  <cp:revision>1</cp:revision>
  <dcterms:modified xsi:type="dcterms:W3CDTF">2015-11-20T04:44:09Z</dcterms:modified>
</cp:coreProperties>
</file>